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2" r:id="rId1"/>
  </p:sldMasterIdLst>
  <p:notesMasterIdLst>
    <p:notesMasterId r:id="rId21"/>
  </p:notesMasterIdLst>
  <p:sldIdLst>
    <p:sldId id="356" r:id="rId2"/>
    <p:sldId id="348" r:id="rId3"/>
    <p:sldId id="362" r:id="rId4"/>
    <p:sldId id="357" r:id="rId5"/>
    <p:sldId id="339" r:id="rId6"/>
    <p:sldId id="355" r:id="rId7"/>
    <p:sldId id="336" r:id="rId8"/>
    <p:sldId id="314" r:id="rId9"/>
    <p:sldId id="363" r:id="rId10"/>
    <p:sldId id="340" r:id="rId11"/>
    <p:sldId id="343" r:id="rId12"/>
    <p:sldId id="349" r:id="rId13"/>
    <p:sldId id="352" r:id="rId14"/>
    <p:sldId id="364" r:id="rId15"/>
    <p:sldId id="360" r:id="rId16"/>
    <p:sldId id="361" r:id="rId17"/>
    <p:sldId id="347" r:id="rId18"/>
    <p:sldId id="353" r:id="rId19"/>
    <p:sldId id="354" r:id="rId20"/>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2544">
          <p15:clr>
            <a:srgbClr val="A4A3A4"/>
          </p15:clr>
        </p15:guide>
        <p15:guide id="3" orient="horz" pos="192">
          <p15:clr>
            <a:srgbClr val="A4A3A4"/>
          </p15:clr>
        </p15:guide>
        <p15:guide id="4" orient="horz" pos="816">
          <p15:clr>
            <a:srgbClr val="A4A3A4"/>
          </p15:clr>
        </p15:guide>
        <p15:guide id="5" orient="horz" pos="3264">
          <p15:clr>
            <a:srgbClr val="A4A3A4"/>
          </p15:clr>
        </p15:guide>
        <p15:guide id="6" orient="horz" pos="1152">
          <p15:clr>
            <a:srgbClr val="A4A3A4"/>
          </p15:clr>
        </p15:guide>
        <p15:guide id="7" orient="horz" pos="1824">
          <p15:clr>
            <a:srgbClr val="A4A3A4"/>
          </p15:clr>
        </p15:guide>
        <p15:guide id="8" pos="192">
          <p15:clr>
            <a:srgbClr val="A4A3A4"/>
          </p15:clr>
        </p15:guide>
        <p15:guide id="9" pos="5616">
          <p15:clr>
            <a:srgbClr val="A4A3A4"/>
          </p15:clr>
        </p15:guide>
        <p15:guide id="10" pos="480">
          <p15:clr>
            <a:srgbClr val="A4A3A4"/>
          </p15:clr>
        </p15:guide>
        <p15:guide id="11" pos="3408">
          <p15:clr>
            <a:srgbClr val="A4A3A4"/>
          </p15:clr>
        </p15:guide>
        <p15:guide id="12" pos="2784">
          <p15:clr>
            <a:srgbClr val="A4A3A4"/>
          </p15:clr>
        </p15:guide>
        <p15:guide id="13" pos="3024">
          <p15:clr>
            <a:srgbClr val="A4A3A4"/>
          </p15:clr>
        </p15:guide>
        <p15:guide id="14" pos="297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urcu" initials="b"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FFFF"/>
    <a:srgbClr val="FF6600"/>
    <a:srgbClr val="FF0000"/>
    <a:srgbClr val="FF00FF"/>
    <a:srgbClr val="FF9933"/>
    <a:srgbClr val="00FF00"/>
    <a:srgbClr val="00FFFF"/>
    <a:srgbClr val="A5644E"/>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0445" autoAdjust="0"/>
  </p:normalViewPr>
  <p:slideViewPr>
    <p:cSldViewPr showGuides="1">
      <p:cViewPr varScale="1">
        <p:scale>
          <a:sx n="105" d="100"/>
          <a:sy n="105" d="100"/>
        </p:scale>
        <p:origin x="1806" y="108"/>
      </p:cViewPr>
      <p:guideLst>
        <p:guide orient="horz" pos="2160"/>
        <p:guide orient="horz" pos="2544"/>
        <p:guide orient="horz" pos="192"/>
        <p:guide orient="horz" pos="816"/>
        <p:guide orient="horz" pos="3264"/>
        <p:guide orient="horz" pos="1152"/>
        <p:guide orient="horz" pos="1824"/>
        <p:guide pos="192"/>
        <p:guide pos="5616"/>
        <p:guide pos="480"/>
        <p:guide pos="3408"/>
        <p:guide pos="2784"/>
        <p:guide pos="3024"/>
        <p:guide pos="29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A598F7-D7CF-447E-82D3-0A52A7CED402}" type="doc">
      <dgm:prSet loTypeId="urn:microsoft.com/office/officeart/2005/8/layout/funnel1" loCatId="process" qsTypeId="urn:microsoft.com/office/officeart/2005/8/quickstyle/simple4" qsCatId="simple" csTypeId="urn:microsoft.com/office/officeart/2005/8/colors/accent1_2" csCatId="accent1" phldr="1"/>
      <dgm:spPr/>
      <dgm:t>
        <a:bodyPr/>
        <a:lstStyle/>
        <a:p>
          <a:endParaRPr lang="tr-TR"/>
        </a:p>
      </dgm:t>
    </dgm:pt>
    <dgm:pt modelId="{C078C051-8DD4-4B67-9702-F5720381BDE7}">
      <dgm:prSet phldrT="[Text]"/>
      <dgm:spPr>
        <a:ln>
          <a:solidFill>
            <a:schemeClr val="tx2"/>
          </a:solidFill>
        </a:ln>
      </dgm:spPr>
      <dgm:t>
        <a:bodyPr/>
        <a:lstStyle/>
        <a:p>
          <a:r>
            <a:rPr lang="tr-TR" b="1" dirty="0" smtClean="0"/>
            <a:t>SOSYO-EKONOMİK ÇEVRE</a:t>
          </a:r>
          <a:endParaRPr lang="tr-TR" b="1" dirty="0"/>
        </a:p>
      </dgm:t>
    </dgm:pt>
    <dgm:pt modelId="{9ADCA625-7528-4F4C-BF59-142FAB51093A}" type="parTrans" cxnId="{5DE8D2C4-E297-4139-A351-AA6F4EE2F662}">
      <dgm:prSet/>
      <dgm:spPr/>
      <dgm:t>
        <a:bodyPr/>
        <a:lstStyle/>
        <a:p>
          <a:endParaRPr lang="tr-TR"/>
        </a:p>
      </dgm:t>
    </dgm:pt>
    <dgm:pt modelId="{D85E1BFA-7644-48A2-A683-6C20EF0ED38A}" type="sibTrans" cxnId="{5DE8D2C4-E297-4139-A351-AA6F4EE2F662}">
      <dgm:prSet/>
      <dgm:spPr/>
      <dgm:t>
        <a:bodyPr/>
        <a:lstStyle/>
        <a:p>
          <a:endParaRPr lang="tr-TR"/>
        </a:p>
      </dgm:t>
    </dgm:pt>
    <dgm:pt modelId="{D8887DF7-F838-476A-A7D6-DEF1026715FB}">
      <dgm:prSet phldrT="[Text]"/>
      <dgm:spPr>
        <a:solidFill>
          <a:srgbClr val="33CC33"/>
        </a:solidFill>
        <a:ln>
          <a:solidFill>
            <a:schemeClr val="tx2"/>
          </a:solidFill>
        </a:ln>
      </dgm:spPr>
      <dgm:t>
        <a:bodyPr/>
        <a:lstStyle/>
        <a:p>
          <a:r>
            <a:rPr lang="tr-TR" b="1" dirty="0" smtClean="0"/>
            <a:t>FİZİKSEL VE BİYOLOJİK ÇEVRE</a:t>
          </a:r>
        </a:p>
      </dgm:t>
    </dgm:pt>
    <dgm:pt modelId="{DDE1DBAE-C827-46AA-8B75-12695D8B16D5}" type="parTrans" cxnId="{6220A517-DA42-40BF-9852-3989EBC84D19}">
      <dgm:prSet/>
      <dgm:spPr/>
      <dgm:t>
        <a:bodyPr/>
        <a:lstStyle/>
        <a:p>
          <a:endParaRPr lang="tr-TR"/>
        </a:p>
      </dgm:t>
    </dgm:pt>
    <dgm:pt modelId="{A70553CC-8B59-4655-832E-6776F04F0ADB}" type="sibTrans" cxnId="{6220A517-DA42-40BF-9852-3989EBC84D19}">
      <dgm:prSet/>
      <dgm:spPr/>
      <dgm:t>
        <a:bodyPr/>
        <a:lstStyle/>
        <a:p>
          <a:endParaRPr lang="tr-TR"/>
        </a:p>
      </dgm:t>
    </dgm:pt>
    <dgm:pt modelId="{BD8B72CB-02CF-4FB8-9C42-8BC5559B767B}">
      <dgm:prSet phldrT="[Text]"/>
      <dgm:spPr>
        <a:solidFill>
          <a:srgbClr val="C00000"/>
        </a:solidFill>
        <a:ln>
          <a:solidFill>
            <a:schemeClr val="tx2"/>
          </a:solidFill>
        </a:ln>
      </dgm:spPr>
      <dgm:t>
        <a:bodyPr/>
        <a:lstStyle/>
        <a:p>
          <a:r>
            <a:rPr lang="tr-TR" b="1" dirty="0" smtClean="0">
              <a:solidFill>
                <a:schemeClr val="bg1"/>
              </a:solidFill>
              <a:effectLst>
                <a:outerShdw blurRad="38100" dist="38100" dir="2700000" algn="tl">
                  <a:srgbClr val="000000">
                    <a:alpha val="43137"/>
                  </a:srgbClr>
                </a:outerShdw>
              </a:effectLst>
            </a:rPr>
            <a:t>KÜLTÜREL MİRAS</a:t>
          </a:r>
          <a:endParaRPr lang="tr-TR" b="1" dirty="0">
            <a:solidFill>
              <a:schemeClr val="bg1"/>
            </a:solidFill>
            <a:effectLst>
              <a:outerShdw blurRad="38100" dist="38100" dir="2700000" algn="tl">
                <a:srgbClr val="000000">
                  <a:alpha val="43137"/>
                </a:srgbClr>
              </a:outerShdw>
            </a:effectLst>
          </a:endParaRPr>
        </a:p>
      </dgm:t>
    </dgm:pt>
    <dgm:pt modelId="{6B113829-B82F-4921-B44B-659629E63DB7}" type="parTrans" cxnId="{16D57BA2-AE8F-49BA-8FD1-E99F3549B8D9}">
      <dgm:prSet/>
      <dgm:spPr/>
      <dgm:t>
        <a:bodyPr/>
        <a:lstStyle/>
        <a:p>
          <a:endParaRPr lang="tr-TR"/>
        </a:p>
      </dgm:t>
    </dgm:pt>
    <dgm:pt modelId="{3411A256-5E37-4D59-AF83-1AC488825753}" type="sibTrans" cxnId="{16D57BA2-AE8F-49BA-8FD1-E99F3549B8D9}">
      <dgm:prSet/>
      <dgm:spPr/>
      <dgm:t>
        <a:bodyPr/>
        <a:lstStyle/>
        <a:p>
          <a:endParaRPr lang="tr-TR"/>
        </a:p>
      </dgm:t>
    </dgm:pt>
    <dgm:pt modelId="{B4874E06-6484-4A12-878F-A2B19B2CFAA3}">
      <dgm:prSet phldrT="[Text]" phldr="1"/>
      <dgm:spPr/>
      <dgm:t>
        <a:bodyPr/>
        <a:lstStyle/>
        <a:p>
          <a:endParaRPr lang="tr-TR" dirty="0"/>
        </a:p>
      </dgm:t>
    </dgm:pt>
    <dgm:pt modelId="{0785DC04-3D01-4282-966F-282959447605}" type="sibTrans" cxnId="{71CABFF9-77E1-4051-9B2A-A0E9F140212A}">
      <dgm:prSet/>
      <dgm:spPr/>
      <dgm:t>
        <a:bodyPr/>
        <a:lstStyle/>
        <a:p>
          <a:endParaRPr lang="tr-TR"/>
        </a:p>
      </dgm:t>
    </dgm:pt>
    <dgm:pt modelId="{1DA7D218-3E09-4249-BDB7-8C183F2C212E}" type="parTrans" cxnId="{71CABFF9-77E1-4051-9B2A-A0E9F140212A}">
      <dgm:prSet/>
      <dgm:spPr/>
      <dgm:t>
        <a:bodyPr/>
        <a:lstStyle/>
        <a:p>
          <a:endParaRPr lang="tr-TR"/>
        </a:p>
      </dgm:t>
    </dgm:pt>
    <dgm:pt modelId="{0D24A295-BEA1-4398-AF8D-02C585F87BDE}" type="pres">
      <dgm:prSet presAssocID="{60A598F7-D7CF-447E-82D3-0A52A7CED402}" presName="Name0" presStyleCnt="0">
        <dgm:presLayoutVars>
          <dgm:chMax val="4"/>
          <dgm:resizeHandles val="exact"/>
        </dgm:presLayoutVars>
      </dgm:prSet>
      <dgm:spPr/>
      <dgm:t>
        <a:bodyPr/>
        <a:lstStyle/>
        <a:p>
          <a:endParaRPr lang="tr-TR"/>
        </a:p>
      </dgm:t>
    </dgm:pt>
    <dgm:pt modelId="{76F1F750-7F26-45CC-B33B-C7E24B517801}" type="pres">
      <dgm:prSet presAssocID="{60A598F7-D7CF-447E-82D3-0A52A7CED402}" presName="ellipse" presStyleLbl="trBgShp" presStyleIdx="0" presStyleCnt="1"/>
      <dgm:spPr/>
    </dgm:pt>
    <dgm:pt modelId="{4CBD68F9-EAEE-4232-A563-0E8A073998B6}" type="pres">
      <dgm:prSet presAssocID="{60A598F7-D7CF-447E-82D3-0A52A7CED402}" presName="arrow1" presStyleLbl="fgShp" presStyleIdx="0" presStyleCnt="1" custLinFactNeighborX="2819" custLinFactNeighborY="-55156"/>
      <dgm:spPr/>
    </dgm:pt>
    <dgm:pt modelId="{FB9C6A89-0F24-4F61-9AF9-E78A6544DA7B}" type="pres">
      <dgm:prSet presAssocID="{60A598F7-D7CF-447E-82D3-0A52A7CED402}" presName="rectangle" presStyleLbl="revTx" presStyleIdx="0" presStyleCnt="1" custLinFactX="100000" custLinFactNeighborX="130000" custLinFactNeighborY="-40000">
        <dgm:presLayoutVars>
          <dgm:bulletEnabled val="1"/>
        </dgm:presLayoutVars>
      </dgm:prSet>
      <dgm:spPr/>
      <dgm:t>
        <a:bodyPr/>
        <a:lstStyle/>
        <a:p>
          <a:endParaRPr lang="tr-TR"/>
        </a:p>
      </dgm:t>
    </dgm:pt>
    <dgm:pt modelId="{B1938A5A-A9BF-43A6-8BCA-1932F31D598B}" type="pres">
      <dgm:prSet presAssocID="{D8887DF7-F838-476A-A7D6-DEF1026715FB}" presName="item1" presStyleLbl="node1" presStyleIdx="0" presStyleCnt="3" custScaleX="122201">
        <dgm:presLayoutVars>
          <dgm:bulletEnabled val="1"/>
        </dgm:presLayoutVars>
      </dgm:prSet>
      <dgm:spPr/>
      <dgm:t>
        <a:bodyPr/>
        <a:lstStyle/>
        <a:p>
          <a:endParaRPr lang="tr-TR"/>
        </a:p>
      </dgm:t>
    </dgm:pt>
    <dgm:pt modelId="{6A70E5A7-1CFB-4D6A-AC38-0C6A899E35DA}" type="pres">
      <dgm:prSet presAssocID="{BD8B72CB-02CF-4FB8-9C42-8BC5559B767B}" presName="item2" presStyleLbl="node1" presStyleIdx="1" presStyleCnt="3" custScaleX="119458" custLinFactNeighborY="-13333">
        <dgm:presLayoutVars>
          <dgm:bulletEnabled val="1"/>
        </dgm:presLayoutVars>
      </dgm:prSet>
      <dgm:spPr/>
      <dgm:t>
        <a:bodyPr/>
        <a:lstStyle/>
        <a:p>
          <a:endParaRPr lang="tr-TR"/>
        </a:p>
      </dgm:t>
    </dgm:pt>
    <dgm:pt modelId="{10572451-7286-40AC-A65C-C000385BCFF4}" type="pres">
      <dgm:prSet presAssocID="{B4874E06-6484-4A12-878F-A2B19B2CFAA3}" presName="item3" presStyleLbl="node1" presStyleIdx="2" presStyleCnt="3" custScaleX="116098" custLinFactNeighborX="20000">
        <dgm:presLayoutVars>
          <dgm:bulletEnabled val="1"/>
        </dgm:presLayoutVars>
      </dgm:prSet>
      <dgm:spPr/>
      <dgm:t>
        <a:bodyPr/>
        <a:lstStyle/>
        <a:p>
          <a:endParaRPr lang="tr-TR"/>
        </a:p>
      </dgm:t>
    </dgm:pt>
    <dgm:pt modelId="{23845458-2A84-4817-AFF8-97BDF16FAFD3}" type="pres">
      <dgm:prSet presAssocID="{60A598F7-D7CF-447E-82D3-0A52A7CED402}" presName="funnel" presStyleLbl="trAlignAcc1" presStyleIdx="0" presStyleCnt="1" custScaleX="113993" custScaleY="91518" custLinFactNeighborX="-1282" custLinFactNeighborY="-2398"/>
      <dgm:spPr>
        <a:solidFill>
          <a:schemeClr val="bg1">
            <a:lumMod val="95000"/>
            <a:alpha val="40000"/>
          </a:schemeClr>
        </a:solidFill>
        <a:ln>
          <a:solidFill>
            <a:schemeClr val="bg1">
              <a:lumMod val="75000"/>
            </a:schemeClr>
          </a:solidFill>
        </a:ln>
      </dgm:spPr>
    </dgm:pt>
  </dgm:ptLst>
  <dgm:cxnLst>
    <dgm:cxn modelId="{AE1639AB-195E-4D3A-916B-AAF14C9DE3B2}" type="presOf" srcId="{C078C051-8DD4-4B67-9702-F5720381BDE7}" destId="{10572451-7286-40AC-A65C-C000385BCFF4}" srcOrd="0" destOrd="0" presId="urn:microsoft.com/office/officeart/2005/8/layout/funnel1"/>
    <dgm:cxn modelId="{5DE8D2C4-E297-4139-A351-AA6F4EE2F662}" srcId="{60A598F7-D7CF-447E-82D3-0A52A7CED402}" destId="{C078C051-8DD4-4B67-9702-F5720381BDE7}" srcOrd="0" destOrd="0" parTransId="{9ADCA625-7528-4F4C-BF59-142FAB51093A}" sibTransId="{D85E1BFA-7644-48A2-A683-6C20EF0ED38A}"/>
    <dgm:cxn modelId="{A9C76FE2-7143-496D-9E19-DC89D8CE93D2}" type="presOf" srcId="{BD8B72CB-02CF-4FB8-9C42-8BC5559B767B}" destId="{B1938A5A-A9BF-43A6-8BCA-1932F31D598B}" srcOrd="0" destOrd="0" presId="urn:microsoft.com/office/officeart/2005/8/layout/funnel1"/>
    <dgm:cxn modelId="{827B8C74-A30F-4CAD-A148-FB5A7A121F59}" type="presOf" srcId="{B4874E06-6484-4A12-878F-A2B19B2CFAA3}" destId="{FB9C6A89-0F24-4F61-9AF9-E78A6544DA7B}" srcOrd="0" destOrd="0" presId="urn:microsoft.com/office/officeart/2005/8/layout/funnel1"/>
    <dgm:cxn modelId="{CDEAF28B-78F8-439A-B5FF-B64E76F46B2F}" type="presOf" srcId="{60A598F7-D7CF-447E-82D3-0A52A7CED402}" destId="{0D24A295-BEA1-4398-AF8D-02C585F87BDE}" srcOrd="0" destOrd="0" presId="urn:microsoft.com/office/officeart/2005/8/layout/funnel1"/>
    <dgm:cxn modelId="{6220A517-DA42-40BF-9852-3989EBC84D19}" srcId="{60A598F7-D7CF-447E-82D3-0A52A7CED402}" destId="{D8887DF7-F838-476A-A7D6-DEF1026715FB}" srcOrd="1" destOrd="0" parTransId="{DDE1DBAE-C827-46AA-8B75-12695D8B16D5}" sibTransId="{A70553CC-8B59-4655-832E-6776F04F0ADB}"/>
    <dgm:cxn modelId="{71CABFF9-77E1-4051-9B2A-A0E9F140212A}" srcId="{60A598F7-D7CF-447E-82D3-0A52A7CED402}" destId="{B4874E06-6484-4A12-878F-A2B19B2CFAA3}" srcOrd="3" destOrd="0" parTransId="{1DA7D218-3E09-4249-BDB7-8C183F2C212E}" sibTransId="{0785DC04-3D01-4282-966F-282959447605}"/>
    <dgm:cxn modelId="{F759AC3C-9115-42D1-8E60-F8C8420FCD1E}" type="presOf" srcId="{D8887DF7-F838-476A-A7D6-DEF1026715FB}" destId="{6A70E5A7-1CFB-4D6A-AC38-0C6A899E35DA}" srcOrd="0" destOrd="0" presId="urn:microsoft.com/office/officeart/2005/8/layout/funnel1"/>
    <dgm:cxn modelId="{16D57BA2-AE8F-49BA-8FD1-E99F3549B8D9}" srcId="{60A598F7-D7CF-447E-82D3-0A52A7CED402}" destId="{BD8B72CB-02CF-4FB8-9C42-8BC5559B767B}" srcOrd="2" destOrd="0" parTransId="{6B113829-B82F-4921-B44B-659629E63DB7}" sibTransId="{3411A256-5E37-4D59-AF83-1AC488825753}"/>
    <dgm:cxn modelId="{0B3C1730-D8EA-4AD2-84BF-E672362A9FB6}" type="presParOf" srcId="{0D24A295-BEA1-4398-AF8D-02C585F87BDE}" destId="{76F1F750-7F26-45CC-B33B-C7E24B517801}" srcOrd="0" destOrd="0" presId="urn:microsoft.com/office/officeart/2005/8/layout/funnel1"/>
    <dgm:cxn modelId="{83775361-EBF1-4E28-819B-F9E24EDEC334}" type="presParOf" srcId="{0D24A295-BEA1-4398-AF8D-02C585F87BDE}" destId="{4CBD68F9-EAEE-4232-A563-0E8A073998B6}" srcOrd="1" destOrd="0" presId="urn:microsoft.com/office/officeart/2005/8/layout/funnel1"/>
    <dgm:cxn modelId="{A17A982B-D54B-4B59-9DE6-A6E03B324F13}" type="presParOf" srcId="{0D24A295-BEA1-4398-AF8D-02C585F87BDE}" destId="{FB9C6A89-0F24-4F61-9AF9-E78A6544DA7B}" srcOrd="2" destOrd="0" presId="urn:microsoft.com/office/officeart/2005/8/layout/funnel1"/>
    <dgm:cxn modelId="{68DF71B5-7DAD-4CBE-B410-CBB0F451752F}" type="presParOf" srcId="{0D24A295-BEA1-4398-AF8D-02C585F87BDE}" destId="{B1938A5A-A9BF-43A6-8BCA-1932F31D598B}" srcOrd="3" destOrd="0" presId="urn:microsoft.com/office/officeart/2005/8/layout/funnel1"/>
    <dgm:cxn modelId="{B5791313-92EC-4CC3-8FC1-BCA707A100FB}" type="presParOf" srcId="{0D24A295-BEA1-4398-AF8D-02C585F87BDE}" destId="{6A70E5A7-1CFB-4D6A-AC38-0C6A899E35DA}" srcOrd="4" destOrd="0" presId="urn:microsoft.com/office/officeart/2005/8/layout/funnel1"/>
    <dgm:cxn modelId="{F5660029-A021-42E4-989A-7786992971EB}" type="presParOf" srcId="{0D24A295-BEA1-4398-AF8D-02C585F87BDE}" destId="{10572451-7286-40AC-A65C-C000385BCFF4}" srcOrd="5" destOrd="0" presId="urn:microsoft.com/office/officeart/2005/8/layout/funnel1"/>
    <dgm:cxn modelId="{905EE77C-0E69-466F-B5DB-086A2AF82E2E}" type="presParOf" srcId="{0D24A295-BEA1-4398-AF8D-02C585F87BDE}" destId="{23845458-2A84-4817-AFF8-97BDF16FAFD3}"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1F750-7F26-45CC-B33B-C7E24B517801}">
      <dsp:nvSpPr>
        <dsp:cNvPr id="0" name=""/>
        <dsp:cNvSpPr/>
      </dsp:nvSpPr>
      <dsp:spPr>
        <a:xfrm>
          <a:off x="2802620" y="104776"/>
          <a:ext cx="3276600" cy="113792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BD68F9-EAEE-4232-A563-0E8A073998B6}">
      <dsp:nvSpPr>
        <dsp:cNvPr id="0" name=""/>
        <dsp:cNvSpPr/>
      </dsp:nvSpPr>
      <dsp:spPr>
        <a:xfrm>
          <a:off x="4146400" y="2667002"/>
          <a:ext cx="635000" cy="406400"/>
        </a:xfrm>
        <a:prstGeom prst="downArrow">
          <a:avLst/>
        </a:prstGeom>
        <a:gradFill rotWithShape="0">
          <a:gsLst>
            <a:gs pos="0">
              <a:schemeClr val="accent1">
                <a:tint val="60000"/>
                <a:hueOff val="0"/>
                <a:satOff val="0"/>
                <a:lumOff val="0"/>
                <a:alphaOff val="0"/>
                <a:tint val="75000"/>
                <a:shade val="85000"/>
                <a:satMod val="230000"/>
              </a:schemeClr>
            </a:gs>
            <a:gs pos="25000">
              <a:schemeClr val="accent1">
                <a:tint val="60000"/>
                <a:hueOff val="0"/>
                <a:satOff val="0"/>
                <a:lumOff val="0"/>
                <a:alphaOff val="0"/>
                <a:tint val="90000"/>
                <a:shade val="70000"/>
                <a:satMod val="220000"/>
              </a:schemeClr>
            </a:gs>
            <a:gs pos="50000">
              <a:schemeClr val="accent1">
                <a:tint val="60000"/>
                <a:hueOff val="0"/>
                <a:satOff val="0"/>
                <a:lumOff val="0"/>
                <a:alphaOff val="0"/>
                <a:tint val="90000"/>
                <a:shade val="58000"/>
                <a:satMod val="225000"/>
              </a:schemeClr>
            </a:gs>
            <a:gs pos="65000">
              <a:schemeClr val="accent1">
                <a:tint val="60000"/>
                <a:hueOff val="0"/>
                <a:satOff val="0"/>
                <a:lumOff val="0"/>
                <a:alphaOff val="0"/>
                <a:tint val="90000"/>
                <a:shade val="58000"/>
                <a:satMod val="225000"/>
              </a:schemeClr>
            </a:gs>
            <a:gs pos="80000">
              <a:schemeClr val="accent1">
                <a:tint val="60000"/>
                <a:hueOff val="0"/>
                <a:satOff val="0"/>
                <a:lumOff val="0"/>
                <a:alphaOff val="0"/>
                <a:tint val="90000"/>
                <a:shade val="69000"/>
                <a:satMod val="220000"/>
              </a:schemeClr>
            </a:gs>
            <a:gs pos="100000">
              <a:schemeClr val="accent1">
                <a:tint val="60000"/>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dsp:style>
    </dsp:sp>
    <dsp:sp modelId="{FB9C6A89-0F24-4F61-9AF9-E78A6544DA7B}">
      <dsp:nvSpPr>
        <dsp:cNvPr id="0" name=""/>
        <dsp:cNvSpPr/>
      </dsp:nvSpPr>
      <dsp:spPr>
        <a:xfrm>
          <a:off x="5843999" y="2911476"/>
          <a:ext cx="30480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lang="tr-TR" sz="2800" kern="1200" dirty="0"/>
        </a:p>
      </dsp:txBody>
      <dsp:txXfrm>
        <a:off x="5843999" y="2911476"/>
        <a:ext cx="3048000" cy="762000"/>
      </dsp:txXfrm>
    </dsp:sp>
    <dsp:sp modelId="{B1938A5A-A9BF-43A6-8BCA-1932F31D598B}">
      <dsp:nvSpPr>
        <dsp:cNvPr id="0" name=""/>
        <dsp:cNvSpPr/>
      </dsp:nvSpPr>
      <dsp:spPr>
        <a:xfrm>
          <a:off x="3867001" y="1330580"/>
          <a:ext cx="1396757" cy="1143000"/>
        </a:xfrm>
        <a:prstGeom prst="ellipse">
          <a:avLst/>
        </a:prstGeom>
        <a:solidFill>
          <a:srgbClr val="C00000"/>
        </a:solidFill>
        <a:ln>
          <a:solidFill>
            <a:schemeClr val="tx2"/>
          </a:solid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tr-TR" sz="1300" b="1" kern="1200" dirty="0" smtClean="0">
              <a:solidFill>
                <a:schemeClr val="bg1"/>
              </a:solidFill>
              <a:effectLst>
                <a:outerShdw blurRad="38100" dist="38100" dir="2700000" algn="tl">
                  <a:srgbClr val="000000">
                    <a:alpha val="43137"/>
                  </a:srgbClr>
                </a:outerShdw>
              </a:effectLst>
            </a:rPr>
            <a:t>KÜLTÜREL MİRAS</a:t>
          </a:r>
          <a:endParaRPr lang="tr-TR" sz="1300" b="1" kern="1200" dirty="0">
            <a:solidFill>
              <a:schemeClr val="bg1"/>
            </a:solidFill>
            <a:effectLst>
              <a:outerShdw blurRad="38100" dist="38100" dir="2700000" algn="tl">
                <a:srgbClr val="000000">
                  <a:alpha val="43137"/>
                </a:srgbClr>
              </a:outerShdw>
            </a:effectLst>
          </a:endParaRPr>
        </a:p>
      </dsp:txBody>
      <dsp:txXfrm>
        <a:off x="4071551" y="1497968"/>
        <a:ext cx="987657" cy="808224"/>
      </dsp:txXfrm>
    </dsp:sp>
    <dsp:sp modelId="{6A70E5A7-1CFB-4D6A-AC38-0C6A899E35DA}">
      <dsp:nvSpPr>
        <dsp:cNvPr id="0" name=""/>
        <dsp:cNvSpPr/>
      </dsp:nvSpPr>
      <dsp:spPr>
        <a:xfrm>
          <a:off x="3064797" y="320679"/>
          <a:ext cx="1365404" cy="1143000"/>
        </a:xfrm>
        <a:prstGeom prst="ellipse">
          <a:avLst/>
        </a:prstGeom>
        <a:solidFill>
          <a:srgbClr val="33CC33"/>
        </a:solidFill>
        <a:ln>
          <a:solidFill>
            <a:schemeClr val="tx2"/>
          </a:solid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tr-TR" sz="1300" b="1" kern="1200" dirty="0" smtClean="0"/>
            <a:t>FİZİKSEL VE BİYOLOJİK ÇEVRE</a:t>
          </a:r>
        </a:p>
      </dsp:txBody>
      <dsp:txXfrm>
        <a:off x="3264756" y="488067"/>
        <a:ext cx="965486" cy="808224"/>
      </dsp:txXfrm>
    </dsp:sp>
    <dsp:sp modelId="{10572451-7286-40AC-A65C-C000385BCFF4}">
      <dsp:nvSpPr>
        <dsp:cNvPr id="0" name=""/>
        <dsp:cNvSpPr/>
      </dsp:nvSpPr>
      <dsp:spPr>
        <a:xfrm>
          <a:off x="4480999" y="196724"/>
          <a:ext cx="1327000" cy="1143000"/>
        </a:xfrm>
        <a:prstGeom prst="ellipse">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solidFill>
            <a:schemeClr val="tx2"/>
          </a:solid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tr-TR" sz="1300" b="1" kern="1200" dirty="0" smtClean="0"/>
            <a:t>SOSYO-EKONOMİK ÇEVRE</a:t>
          </a:r>
          <a:endParaRPr lang="tr-TR" sz="1300" b="1" kern="1200" dirty="0"/>
        </a:p>
      </dsp:txBody>
      <dsp:txXfrm>
        <a:off x="4675334" y="364112"/>
        <a:ext cx="938330" cy="808224"/>
      </dsp:txXfrm>
    </dsp:sp>
    <dsp:sp modelId="{23845458-2A84-4817-AFF8-97BDF16FAFD3}">
      <dsp:nvSpPr>
        <dsp:cNvPr id="0" name=""/>
        <dsp:cNvSpPr/>
      </dsp:nvSpPr>
      <dsp:spPr>
        <a:xfrm>
          <a:off x="2373616" y="17505"/>
          <a:ext cx="4053591" cy="2603504"/>
        </a:xfrm>
        <a:prstGeom prst="funnel">
          <a:avLst/>
        </a:prstGeom>
        <a:solidFill>
          <a:schemeClr val="bg1">
            <a:lumMod val="95000"/>
            <a:alpha val="40000"/>
          </a:schemeClr>
        </a:solidFill>
        <a:ln w="10000" cap="flat" cmpd="sng" algn="ctr">
          <a:solidFill>
            <a:schemeClr val="bg1">
              <a:lumMod val="7500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69CCE58-DE8B-4101-BD17-C3EC17428C4E}" type="datetimeFigureOut">
              <a:rPr lang="tr-TR"/>
              <a:pPr>
                <a:defRPr/>
              </a:pPr>
              <a:t>25.06.2020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66BDD02-18D9-4BB5-902F-B5EE63E926DB}" type="slidenum">
              <a:rPr lang="tr-TR"/>
              <a:pPr>
                <a:defRPr/>
              </a:pPr>
              <a:t>‹#›</a:t>
            </a:fld>
            <a:endParaRPr lang="tr-TR"/>
          </a:p>
        </p:txBody>
      </p:sp>
    </p:spTree>
    <p:extLst>
      <p:ext uri="{BB962C8B-B14F-4D97-AF65-F5344CB8AC3E}">
        <p14:creationId xmlns:p14="http://schemas.microsoft.com/office/powerpoint/2010/main" val="38588685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pPr>
              <a:defRPr/>
            </a:pPr>
            <a:fld id="{866BDD02-18D9-4BB5-902F-B5EE63E926DB}" type="slidenum">
              <a:rPr lang="tr-TR" smtClean="0"/>
              <a:pPr>
                <a:defRPr/>
              </a:pPr>
              <a:t>1</a:t>
            </a:fld>
            <a:endParaRPr lang="tr-TR" dirty="0"/>
          </a:p>
        </p:txBody>
      </p:sp>
    </p:spTree>
    <p:extLst>
      <p:ext uri="{BB962C8B-B14F-4D97-AF65-F5344CB8AC3E}">
        <p14:creationId xmlns:p14="http://schemas.microsoft.com/office/powerpoint/2010/main" val="2589234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51"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3 Slayt Numarası Yer Tutucusu"/>
          <p:cNvSpPr>
            <a:spLocks noGrp="1"/>
          </p:cNvSpPr>
          <p:nvPr>
            <p:ph type="sldNum" sz="quarter" idx="5"/>
          </p:nvPr>
        </p:nvSpPr>
        <p:spPr/>
        <p:txBody>
          <a:bodyPr/>
          <a:lstStyle/>
          <a:p>
            <a:pPr>
              <a:defRPr/>
            </a:pPr>
            <a:fld id="{5F8AAA02-0710-476A-96B5-E6716786EFF1}" type="slidenum">
              <a:rPr lang="tr-TR" smtClean="0"/>
              <a:pPr>
                <a:defRPr/>
              </a:pPr>
              <a:t>11</a:t>
            </a:fld>
            <a:endParaRPr lang="tr-TR"/>
          </a:p>
        </p:txBody>
      </p:sp>
    </p:spTree>
    <p:extLst>
      <p:ext uri="{BB962C8B-B14F-4D97-AF65-F5344CB8AC3E}">
        <p14:creationId xmlns:p14="http://schemas.microsoft.com/office/powerpoint/2010/main" val="3153701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51"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3 Slayt Numarası Yer Tutucusu"/>
          <p:cNvSpPr>
            <a:spLocks noGrp="1"/>
          </p:cNvSpPr>
          <p:nvPr>
            <p:ph type="sldNum" sz="quarter" idx="5"/>
          </p:nvPr>
        </p:nvSpPr>
        <p:spPr/>
        <p:txBody>
          <a:bodyPr/>
          <a:lstStyle/>
          <a:p>
            <a:pPr>
              <a:defRPr/>
            </a:pPr>
            <a:fld id="{5F8AAA02-0710-476A-96B5-E6716786EFF1}" type="slidenum">
              <a:rPr lang="tr-TR" smtClean="0"/>
              <a:pPr>
                <a:defRPr/>
              </a:pPr>
              <a:t>12</a:t>
            </a:fld>
            <a:endParaRPr lang="tr-TR"/>
          </a:p>
        </p:txBody>
      </p:sp>
    </p:spTree>
    <p:extLst>
      <p:ext uri="{BB962C8B-B14F-4D97-AF65-F5344CB8AC3E}">
        <p14:creationId xmlns:p14="http://schemas.microsoft.com/office/powerpoint/2010/main" val="2240514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51"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3 Slayt Numarası Yer Tutucusu"/>
          <p:cNvSpPr>
            <a:spLocks noGrp="1"/>
          </p:cNvSpPr>
          <p:nvPr>
            <p:ph type="sldNum" sz="quarter" idx="5"/>
          </p:nvPr>
        </p:nvSpPr>
        <p:spPr/>
        <p:txBody>
          <a:bodyPr/>
          <a:lstStyle/>
          <a:p>
            <a:pPr>
              <a:defRPr/>
            </a:pPr>
            <a:fld id="{5F8AAA02-0710-476A-96B5-E6716786EFF1}" type="slidenum">
              <a:rPr lang="tr-TR" smtClean="0"/>
              <a:pPr>
                <a:defRPr/>
              </a:pPr>
              <a:t>13</a:t>
            </a:fld>
            <a:endParaRPr lang="tr-TR"/>
          </a:p>
        </p:txBody>
      </p:sp>
    </p:spTree>
    <p:extLst>
      <p:ext uri="{BB962C8B-B14F-4D97-AF65-F5344CB8AC3E}">
        <p14:creationId xmlns:p14="http://schemas.microsoft.com/office/powerpoint/2010/main" val="3836306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51"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3 Slayt Numarası Yer Tutucusu"/>
          <p:cNvSpPr>
            <a:spLocks noGrp="1"/>
          </p:cNvSpPr>
          <p:nvPr>
            <p:ph type="sldNum" sz="quarter" idx="5"/>
          </p:nvPr>
        </p:nvSpPr>
        <p:spPr/>
        <p:txBody>
          <a:bodyPr/>
          <a:lstStyle/>
          <a:p>
            <a:pPr>
              <a:defRPr/>
            </a:pPr>
            <a:fld id="{5F8AAA02-0710-476A-96B5-E6716786EFF1}" type="slidenum">
              <a:rPr lang="tr-TR" smtClean="0"/>
              <a:pPr>
                <a:defRPr/>
              </a:pPr>
              <a:t>14</a:t>
            </a:fld>
            <a:endParaRPr lang="tr-TR"/>
          </a:p>
        </p:txBody>
      </p:sp>
    </p:spTree>
    <p:extLst>
      <p:ext uri="{BB962C8B-B14F-4D97-AF65-F5344CB8AC3E}">
        <p14:creationId xmlns:p14="http://schemas.microsoft.com/office/powerpoint/2010/main" val="1553569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51"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3 Slayt Numarası Yer Tutucusu"/>
          <p:cNvSpPr>
            <a:spLocks noGrp="1"/>
          </p:cNvSpPr>
          <p:nvPr>
            <p:ph type="sldNum" sz="quarter" idx="5"/>
          </p:nvPr>
        </p:nvSpPr>
        <p:spPr/>
        <p:txBody>
          <a:bodyPr/>
          <a:lstStyle/>
          <a:p>
            <a:pPr>
              <a:defRPr/>
            </a:pPr>
            <a:fld id="{5F8AAA02-0710-476A-96B5-E6716786EFF1}" type="slidenum">
              <a:rPr lang="tr-TR" smtClean="0"/>
              <a:pPr>
                <a:defRPr/>
              </a:pPr>
              <a:t>15</a:t>
            </a:fld>
            <a:endParaRPr lang="tr-TR"/>
          </a:p>
        </p:txBody>
      </p:sp>
    </p:spTree>
    <p:extLst>
      <p:ext uri="{BB962C8B-B14F-4D97-AF65-F5344CB8AC3E}">
        <p14:creationId xmlns:p14="http://schemas.microsoft.com/office/powerpoint/2010/main" val="2054118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51"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3 Slayt Numarası Yer Tutucusu"/>
          <p:cNvSpPr>
            <a:spLocks noGrp="1"/>
          </p:cNvSpPr>
          <p:nvPr>
            <p:ph type="sldNum" sz="quarter" idx="5"/>
          </p:nvPr>
        </p:nvSpPr>
        <p:spPr/>
        <p:txBody>
          <a:bodyPr/>
          <a:lstStyle/>
          <a:p>
            <a:pPr>
              <a:defRPr/>
            </a:pPr>
            <a:fld id="{5F8AAA02-0710-476A-96B5-E6716786EFF1}" type="slidenum">
              <a:rPr lang="tr-TR" smtClean="0"/>
              <a:pPr>
                <a:defRPr/>
              </a:pPr>
              <a:t>16</a:t>
            </a:fld>
            <a:endParaRPr lang="tr-TR"/>
          </a:p>
        </p:txBody>
      </p:sp>
    </p:spTree>
    <p:extLst>
      <p:ext uri="{BB962C8B-B14F-4D97-AF65-F5344CB8AC3E}">
        <p14:creationId xmlns:p14="http://schemas.microsoft.com/office/powerpoint/2010/main" val="1695152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51"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3 Slayt Numarası Yer Tutucusu"/>
          <p:cNvSpPr>
            <a:spLocks noGrp="1"/>
          </p:cNvSpPr>
          <p:nvPr>
            <p:ph type="sldNum" sz="quarter" idx="5"/>
          </p:nvPr>
        </p:nvSpPr>
        <p:spPr/>
        <p:txBody>
          <a:bodyPr/>
          <a:lstStyle/>
          <a:p>
            <a:pPr>
              <a:defRPr/>
            </a:pPr>
            <a:fld id="{5F8AAA02-0710-476A-96B5-E6716786EFF1}" type="slidenum">
              <a:rPr lang="tr-TR" smtClean="0"/>
              <a:pPr>
                <a:defRPr/>
              </a:pPr>
              <a:t>17</a:t>
            </a:fld>
            <a:endParaRPr lang="tr-TR"/>
          </a:p>
        </p:txBody>
      </p:sp>
    </p:spTree>
    <p:extLst>
      <p:ext uri="{BB962C8B-B14F-4D97-AF65-F5344CB8AC3E}">
        <p14:creationId xmlns:p14="http://schemas.microsoft.com/office/powerpoint/2010/main" val="1976360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51"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3 Slayt Numarası Yer Tutucusu"/>
          <p:cNvSpPr>
            <a:spLocks noGrp="1"/>
          </p:cNvSpPr>
          <p:nvPr>
            <p:ph type="sldNum" sz="quarter" idx="5"/>
          </p:nvPr>
        </p:nvSpPr>
        <p:spPr/>
        <p:txBody>
          <a:bodyPr/>
          <a:lstStyle/>
          <a:p>
            <a:pPr>
              <a:defRPr/>
            </a:pPr>
            <a:fld id="{5F8AAA02-0710-476A-96B5-E6716786EFF1}" type="slidenum">
              <a:rPr lang="tr-TR" smtClean="0"/>
              <a:pPr>
                <a:defRPr/>
              </a:pPr>
              <a:t>18</a:t>
            </a:fld>
            <a:endParaRPr lang="tr-TR"/>
          </a:p>
        </p:txBody>
      </p:sp>
    </p:spTree>
    <p:extLst>
      <p:ext uri="{BB962C8B-B14F-4D97-AF65-F5344CB8AC3E}">
        <p14:creationId xmlns:p14="http://schemas.microsoft.com/office/powerpoint/2010/main" val="289580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pPr>
              <a:defRPr/>
            </a:pPr>
            <a:fld id="{866BDD02-18D9-4BB5-902F-B5EE63E926DB}" type="slidenum">
              <a:rPr lang="tr-TR" smtClean="0"/>
              <a:pPr>
                <a:defRPr/>
              </a:pPr>
              <a:t>19</a:t>
            </a:fld>
            <a:endParaRPr lang="tr-TR"/>
          </a:p>
        </p:txBody>
      </p:sp>
    </p:spTree>
    <p:extLst>
      <p:ext uri="{BB962C8B-B14F-4D97-AF65-F5344CB8AC3E}">
        <p14:creationId xmlns:p14="http://schemas.microsoft.com/office/powerpoint/2010/main" val="1571134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51"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3 Slayt Numarası Yer Tutucusu"/>
          <p:cNvSpPr>
            <a:spLocks noGrp="1"/>
          </p:cNvSpPr>
          <p:nvPr>
            <p:ph type="sldNum" sz="quarter" idx="5"/>
          </p:nvPr>
        </p:nvSpPr>
        <p:spPr/>
        <p:txBody>
          <a:bodyPr/>
          <a:lstStyle/>
          <a:p>
            <a:pPr>
              <a:defRPr/>
            </a:pPr>
            <a:fld id="{5F8AAA02-0710-476A-96B5-E6716786EFF1}" type="slidenum">
              <a:rPr lang="tr-TR" smtClean="0"/>
              <a:pPr>
                <a:defRPr/>
              </a:pPr>
              <a:t>2</a:t>
            </a:fld>
            <a:endParaRPr lang="tr-TR"/>
          </a:p>
        </p:txBody>
      </p:sp>
    </p:spTree>
    <p:extLst>
      <p:ext uri="{BB962C8B-B14F-4D97-AF65-F5344CB8AC3E}">
        <p14:creationId xmlns:p14="http://schemas.microsoft.com/office/powerpoint/2010/main" val="3012805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51"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3 Slayt Numarası Yer Tutucusu"/>
          <p:cNvSpPr>
            <a:spLocks noGrp="1"/>
          </p:cNvSpPr>
          <p:nvPr>
            <p:ph type="sldNum" sz="quarter" idx="5"/>
          </p:nvPr>
        </p:nvSpPr>
        <p:spPr/>
        <p:txBody>
          <a:bodyPr/>
          <a:lstStyle/>
          <a:p>
            <a:pPr>
              <a:defRPr/>
            </a:pPr>
            <a:fld id="{5F8AAA02-0710-476A-96B5-E6716786EFF1}" type="slidenum">
              <a:rPr lang="tr-TR" smtClean="0"/>
              <a:pPr>
                <a:defRPr/>
              </a:pPr>
              <a:t>3</a:t>
            </a:fld>
            <a:endParaRPr lang="tr-TR"/>
          </a:p>
        </p:txBody>
      </p:sp>
    </p:spTree>
    <p:extLst>
      <p:ext uri="{BB962C8B-B14F-4D97-AF65-F5344CB8AC3E}">
        <p14:creationId xmlns:p14="http://schemas.microsoft.com/office/powerpoint/2010/main" val="2519231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51"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3 Slayt Numarası Yer Tutucusu"/>
          <p:cNvSpPr>
            <a:spLocks noGrp="1"/>
          </p:cNvSpPr>
          <p:nvPr>
            <p:ph type="sldNum" sz="quarter" idx="5"/>
          </p:nvPr>
        </p:nvSpPr>
        <p:spPr/>
        <p:txBody>
          <a:bodyPr/>
          <a:lstStyle/>
          <a:p>
            <a:pPr>
              <a:defRPr/>
            </a:pPr>
            <a:fld id="{5F8AAA02-0710-476A-96B5-E6716786EFF1}" type="slidenum">
              <a:rPr lang="tr-TR" smtClean="0"/>
              <a:pPr>
                <a:defRPr/>
              </a:pPr>
              <a:t>5</a:t>
            </a:fld>
            <a:endParaRPr lang="tr-TR"/>
          </a:p>
        </p:txBody>
      </p:sp>
    </p:spTree>
    <p:extLst>
      <p:ext uri="{BB962C8B-B14F-4D97-AF65-F5344CB8AC3E}">
        <p14:creationId xmlns:p14="http://schemas.microsoft.com/office/powerpoint/2010/main" val="4175797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51" name="2 Not Yer Tutucusu"/>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3 Slayt Numarası Yer Tutucusu"/>
          <p:cNvSpPr>
            <a:spLocks noGrp="1"/>
          </p:cNvSpPr>
          <p:nvPr>
            <p:ph type="sldNum" sz="quarter" idx="5"/>
          </p:nvPr>
        </p:nvSpPr>
        <p:spPr/>
        <p:txBody>
          <a:bodyPr/>
          <a:lstStyle/>
          <a:p>
            <a:pPr>
              <a:defRPr/>
            </a:pPr>
            <a:fld id="{5F8AAA02-0710-476A-96B5-E6716786EFF1}" type="slidenum">
              <a:rPr lang="tr-TR" smtClean="0"/>
              <a:pPr>
                <a:defRPr/>
              </a:pPr>
              <a:t>6</a:t>
            </a:fld>
            <a:endParaRPr lang="tr-TR"/>
          </a:p>
        </p:txBody>
      </p:sp>
    </p:spTree>
    <p:extLst>
      <p:ext uri="{BB962C8B-B14F-4D97-AF65-F5344CB8AC3E}">
        <p14:creationId xmlns:p14="http://schemas.microsoft.com/office/powerpoint/2010/main" val="3294299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51"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3 Slayt Numarası Yer Tutucusu"/>
          <p:cNvSpPr>
            <a:spLocks noGrp="1"/>
          </p:cNvSpPr>
          <p:nvPr>
            <p:ph type="sldNum" sz="quarter" idx="5"/>
          </p:nvPr>
        </p:nvSpPr>
        <p:spPr/>
        <p:txBody>
          <a:bodyPr/>
          <a:lstStyle/>
          <a:p>
            <a:pPr>
              <a:defRPr/>
            </a:pPr>
            <a:fld id="{5F8AAA02-0710-476A-96B5-E6716786EFF1}" type="slidenum">
              <a:rPr lang="tr-TR" smtClean="0"/>
              <a:pPr>
                <a:defRPr/>
              </a:pPr>
              <a:t>7</a:t>
            </a:fld>
            <a:endParaRPr lang="tr-TR"/>
          </a:p>
        </p:txBody>
      </p:sp>
    </p:spTree>
    <p:extLst>
      <p:ext uri="{BB962C8B-B14F-4D97-AF65-F5344CB8AC3E}">
        <p14:creationId xmlns:p14="http://schemas.microsoft.com/office/powerpoint/2010/main" val="3421008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51"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3 Slayt Numarası Yer Tutucusu"/>
          <p:cNvSpPr>
            <a:spLocks noGrp="1"/>
          </p:cNvSpPr>
          <p:nvPr>
            <p:ph type="sldNum" sz="quarter" idx="5"/>
          </p:nvPr>
        </p:nvSpPr>
        <p:spPr/>
        <p:txBody>
          <a:bodyPr/>
          <a:lstStyle/>
          <a:p>
            <a:pPr>
              <a:defRPr/>
            </a:pPr>
            <a:fld id="{5F8AAA02-0710-476A-96B5-E6716786EFF1}" type="slidenum">
              <a:rPr lang="tr-TR" smtClean="0"/>
              <a:pPr>
                <a:defRPr/>
              </a:pPr>
              <a:t>8</a:t>
            </a:fld>
            <a:endParaRPr lang="tr-TR"/>
          </a:p>
        </p:txBody>
      </p:sp>
    </p:spTree>
    <p:extLst>
      <p:ext uri="{BB962C8B-B14F-4D97-AF65-F5344CB8AC3E}">
        <p14:creationId xmlns:p14="http://schemas.microsoft.com/office/powerpoint/2010/main" val="1098335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51"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3 Slayt Numarası Yer Tutucusu"/>
          <p:cNvSpPr>
            <a:spLocks noGrp="1"/>
          </p:cNvSpPr>
          <p:nvPr>
            <p:ph type="sldNum" sz="quarter" idx="5"/>
          </p:nvPr>
        </p:nvSpPr>
        <p:spPr/>
        <p:txBody>
          <a:bodyPr/>
          <a:lstStyle/>
          <a:p>
            <a:pPr>
              <a:defRPr/>
            </a:pPr>
            <a:fld id="{5F8AAA02-0710-476A-96B5-E6716786EFF1}" type="slidenum">
              <a:rPr lang="tr-TR" smtClean="0"/>
              <a:pPr>
                <a:defRPr/>
              </a:pPr>
              <a:t>9</a:t>
            </a:fld>
            <a:endParaRPr lang="tr-TR"/>
          </a:p>
        </p:txBody>
      </p:sp>
    </p:spTree>
    <p:extLst>
      <p:ext uri="{BB962C8B-B14F-4D97-AF65-F5344CB8AC3E}">
        <p14:creationId xmlns:p14="http://schemas.microsoft.com/office/powerpoint/2010/main" val="476518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51" name="2 Not Yer Tutucusu"/>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solidFill>
                <a:srgbClr val="000092"/>
              </a:solidFill>
              <a:latin typeface="Arial" pitchFamily="34" charset="0"/>
              <a:cs typeface="Arial" pitchFamily="34" charset="0"/>
            </a:endParaRPr>
          </a:p>
        </p:txBody>
      </p:sp>
      <p:sp>
        <p:nvSpPr>
          <p:cNvPr id="4" name="3 Slayt Numarası Yer Tutucusu"/>
          <p:cNvSpPr>
            <a:spLocks noGrp="1"/>
          </p:cNvSpPr>
          <p:nvPr>
            <p:ph type="sldNum" sz="quarter" idx="5"/>
          </p:nvPr>
        </p:nvSpPr>
        <p:spPr/>
        <p:txBody>
          <a:bodyPr/>
          <a:lstStyle/>
          <a:p>
            <a:pPr>
              <a:defRPr/>
            </a:pPr>
            <a:fld id="{5F8AAA02-0710-476A-96B5-E6716786EFF1}" type="slidenum">
              <a:rPr lang="tr-TR" smtClean="0"/>
              <a:pPr>
                <a:defRPr/>
              </a:pPr>
              <a:t>10</a:t>
            </a:fld>
            <a:endParaRPr lang="tr-TR"/>
          </a:p>
        </p:txBody>
      </p:sp>
    </p:spTree>
    <p:extLst>
      <p:ext uri="{BB962C8B-B14F-4D97-AF65-F5344CB8AC3E}">
        <p14:creationId xmlns:p14="http://schemas.microsoft.com/office/powerpoint/2010/main" val="428892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pPr>
              <a:defRPr/>
            </a:pPr>
            <a:fld id="{4A8561B5-51E2-4D43-837F-D15DAB65429C}" type="datetime1">
              <a:rPr lang="tr-TR" smtClean="0"/>
              <a:pPr>
                <a:defRPr/>
              </a:pPr>
              <a:t>25.06.2020</a:t>
            </a:fld>
            <a:endParaRPr lang="tr-TR"/>
          </a:p>
        </p:txBody>
      </p:sp>
      <p:sp>
        <p:nvSpPr>
          <p:cNvPr id="2" name="Footer Placeholder 1"/>
          <p:cNvSpPr>
            <a:spLocks noGrp="1"/>
          </p:cNvSpPr>
          <p:nvPr>
            <p:ph type="ftr" sz="quarter" idx="11"/>
          </p:nvPr>
        </p:nvSpPr>
        <p:spPr/>
        <p:txBody>
          <a:bodyPr/>
          <a:lstStyle/>
          <a:p>
            <a:pPr>
              <a:defRPr/>
            </a:pPr>
            <a:endParaRPr lang="tr-TR"/>
          </a:p>
        </p:txBody>
      </p:sp>
      <p:sp>
        <p:nvSpPr>
          <p:cNvPr id="15" name="Slide Number Placeholder 14"/>
          <p:cNvSpPr>
            <a:spLocks noGrp="1"/>
          </p:cNvSpPr>
          <p:nvPr>
            <p:ph type="sldNum" sz="quarter" idx="12"/>
          </p:nvPr>
        </p:nvSpPr>
        <p:spPr>
          <a:xfrm>
            <a:off x="8229600" y="6473952"/>
            <a:ext cx="758952" cy="246888"/>
          </a:xfrm>
        </p:spPr>
        <p:txBody>
          <a:bodyPr/>
          <a:lstStyle/>
          <a:p>
            <a:pPr>
              <a:defRPr/>
            </a:pPr>
            <a:fld id="{E291F1B6-3CF5-4091-BCE4-37BD9347BD00}" type="slidenum">
              <a:rPr lang="tr-TR" smtClean="0"/>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571688A-98FA-41D6-A491-D9B12569E7E2}" type="datetime1">
              <a:rPr lang="tr-TR" smtClean="0"/>
              <a:pPr>
                <a:defRPr/>
              </a:pPr>
              <a:t>25.06.2020</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0BD77415-DB2C-4D5F-99F7-5FF46011DE8F}" type="slidenum">
              <a:rPr lang="tr-TR" smtClean="0"/>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E4C6C66-03BD-4F5A-B497-C2DEB457D028}" type="datetime1">
              <a:rPr lang="tr-TR" smtClean="0"/>
              <a:pPr>
                <a:defRPr/>
              </a:pPr>
              <a:t>25.06.2020</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C5158B8F-3E6B-410A-B010-58817E138A83}" type="slidenum">
              <a:rPr lang="tr-TR" smtClean="0"/>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fld id="{63E51423-96E0-4341-A9C9-2FAC3D49F0CB}" type="datetime1">
              <a:rPr lang="tr-TR" smtClean="0"/>
              <a:pPr>
                <a:defRPr/>
              </a:pPr>
              <a:t>25.06.2020</a:t>
            </a:fld>
            <a:endParaRPr lang="tr-TR"/>
          </a:p>
        </p:txBody>
      </p:sp>
      <p:sp>
        <p:nvSpPr>
          <p:cNvPr id="19" name="Footer Placeholder 18"/>
          <p:cNvSpPr>
            <a:spLocks noGrp="1"/>
          </p:cNvSpPr>
          <p:nvPr>
            <p:ph type="ftr" sz="quarter" idx="11"/>
          </p:nvPr>
        </p:nvSpPr>
        <p:spPr>
          <a:xfrm>
            <a:off x="3581400" y="76200"/>
            <a:ext cx="2895600" cy="288925"/>
          </a:xfrm>
        </p:spPr>
        <p:txBody>
          <a:bodyPr/>
          <a:lstStyle/>
          <a:p>
            <a:pPr>
              <a:defRPr/>
            </a:pPr>
            <a:endParaRPr lang="tr-TR"/>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0425984D-D232-4B29-9463-6F1ECF42FB77}" type="slidenum">
              <a:rPr lang="tr-TR" smtClean="0"/>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pPr>
              <a:defRPr/>
            </a:pPr>
            <a:fld id="{39CA5AEA-8092-4F2F-9AC8-20CF8EB6EE3A}" type="datetime1">
              <a:rPr lang="tr-TR" smtClean="0"/>
              <a:pPr>
                <a:defRPr/>
              </a:pPr>
              <a:t>25.06.2020</a:t>
            </a:fld>
            <a:endParaRPr lang="tr-TR"/>
          </a:p>
        </p:txBody>
      </p:sp>
      <p:sp>
        <p:nvSpPr>
          <p:cNvPr id="11" name="Footer Placeholder 10"/>
          <p:cNvSpPr>
            <a:spLocks noGrp="1"/>
          </p:cNvSpPr>
          <p:nvPr>
            <p:ph type="ftr" sz="quarter" idx="11"/>
          </p:nvPr>
        </p:nvSpPr>
        <p:spPr/>
        <p:txBody>
          <a:bodyPr/>
          <a:lstStyle/>
          <a:p>
            <a:pPr>
              <a:defRPr/>
            </a:pPr>
            <a:endParaRPr lang="tr-TR"/>
          </a:p>
        </p:txBody>
      </p:sp>
      <p:sp>
        <p:nvSpPr>
          <p:cNvPr id="16" name="Slide Number Placeholder 15"/>
          <p:cNvSpPr>
            <a:spLocks noGrp="1"/>
          </p:cNvSpPr>
          <p:nvPr>
            <p:ph type="sldNum" sz="quarter" idx="12"/>
          </p:nvPr>
        </p:nvSpPr>
        <p:spPr/>
        <p:txBody>
          <a:bodyPr/>
          <a:lstStyle/>
          <a:p>
            <a:pPr>
              <a:defRPr/>
            </a:pPr>
            <a:fld id="{2A5F270F-4A2B-4F85-9756-D496964CDA69}" type="slidenum">
              <a:rPr lang="tr-TR" smtClean="0"/>
              <a:pPr>
                <a:defRPr/>
              </a:pPr>
              <a:t>‹#›</a:t>
            </a:fld>
            <a:endParaRPr lang="tr-T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a:defRPr/>
            </a:pPr>
            <a:fld id="{57ED8010-C36F-46CE-93FC-703319561CD4}" type="datetime1">
              <a:rPr lang="tr-TR" smtClean="0"/>
              <a:pPr>
                <a:defRPr/>
              </a:pPr>
              <a:t>25.06.2020</a:t>
            </a:fld>
            <a:endParaRPr lang="tr-TR"/>
          </a:p>
        </p:txBody>
      </p:sp>
      <p:sp>
        <p:nvSpPr>
          <p:cNvPr id="10" name="Footer Placeholder 9"/>
          <p:cNvSpPr>
            <a:spLocks noGrp="1"/>
          </p:cNvSpPr>
          <p:nvPr>
            <p:ph type="ftr" sz="quarter" idx="11"/>
          </p:nvPr>
        </p:nvSpPr>
        <p:spPr/>
        <p:txBody>
          <a:bodyPr/>
          <a:lstStyle/>
          <a:p>
            <a:pPr>
              <a:defRPr/>
            </a:pPr>
            <a:endParaRPr lang="tr-TR"/>
          </a:p>
        </p:txBody>
      </p:sp>
      <p:sp>
        <p:nvSpPr>
          <p:cNvPr id="31" name="Slide Number Placeholder 30"/>
          <p:cNvSpPr>
            <a:spLocks noGrp="1"/>
          </p:cNvSpPr>
          <p:nvPr>
            <p:ph type="sldNum" sz="quarter" idx="12"/>
          </p:nvPr>
        </p:nvSpPr>
        <p:spPr/>
        <p:txBody>
          <a:bodyPr/>
          <a:lstStyle/>
          <a:p>
            <a:pPr>
              <a:defRPr/>
            </a:pPr>
            <a:fld id="{573E2E3D-4A27-41EC-863A-9A04141FBD2B}" type="slidenum">
              <a:rPr lang="tr-TR" smtClean="0"/>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a:defRPr/>
            </a:pPr>
            <a:fld id="{EAA515B4-E61D-4DC9-8480-E949C40E04D3}" type="datetime1">
              <a:rPr lang="tr-TR" smtClean="0"/>
              <a:pPr>
                <a:defRPr/>
              </a:pPr>
              <a:t>25.06.2020</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a:xfrm>
            <a:off x="8229600" y="6477000"/>
            <a:ext cx="762000" cy="246888"/>
          </a:xfrm>
        </p:spPr>
        <p:txBody>
          <a:bodyPr/>
          <a:lstStyle/>
          <a:p>
            <a:pPr>
              <a:defRPr/>
            </a:pPr>
            <a:fld id="{05E7F60C-2DE3-4782-BEF4-562FF73D1D5F}" type="slidenum">
              <a:rPr lang="tr-TR" smtClean="0"/>
              <a:pPr>
                <a:defRPr/>
              </a:pPr>
              <a:t>‹#›</a:t>
            </a:fld>
            <a:endParaRPr lang="tr-T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fld id="{B0386FD7-6F9F-46E9-9992-7309062B8DA3}" type="datetime1">
              <a:rPr lang="tr-TR" smtClean="0"/>
              <a:pPr>
                <a:defRPr/>
              </a:pPr>
              <a:t>25.06.2020</a:t>
            </a:fld>
            <a:endParaRPr lang="tr-TR"/>
          </a:p>
        </p:txBody>
      </p:sp>
      <p:sp>
        <p:nvSpPr>
          <p:cNvPr id="21" name="Footer Placeholder 20"/>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72F4C9CA-22A6-4033-BFBB-DCF7BFD0D337}" type="slidenum">
              <a:rPr lang="tr-TR" smtClean="0"/>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710C3877-6411-4AC8-94BD-8C3D6AE3D0C3}" type="datetime1">
              <a:rPr lang="tr-TR" smtClean="0"/>
              <a:pPr>
                <a:defRPr/>
              </a:pPr>
              <a:t>25.06.2020</a:t>
            </a:fld>
            <a:endParaRPr lang="tr-TR"/>
          </a:p>
        </p:txBody>
      </p:sp>
      <p:sp>
        <p:nvSpPr>
          <p:cNvPr id="24" name="Footer Placeholder 23"/>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48363F87-8506-4993-AD36-D6A03715F76A}" type="slidenum">
              <a:rPr lang="tr-TR" smtClean="0"/>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fld id="{0253C861-16FD-4EAF-A57E-A4A663ADE65F}" type="datetime1">
              <a:rPr lang="tr-TR" smtClean="0"/>
              <a:pPr>
                <a:defRPr/>
              </a:pPr>
              <a:t>25.06.2020</a:t>
            </a:fld>
            <a:endParaRPr lang="tr-TR"/>
          </a:p>
        </p:txBody>
      </p:sp>
      <p:sp>
        <p:nvSpPr>
          <p:cNvPr id="29" name="Footer Placeholder 28"/>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38ED9EF2-CF3B-404D-A933-FA3231B33649}" type="slidenum">
              <a:rPr lang="tr-TR" smtClean="0"/>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a:defRPr/>
            </a:pPr>
            <a:fld id="{365A689A-A541-43C3-8E17-97542DD3F0E9}" type="datetime1">
              <a:rPr lang="tr-TR" smtClean="0"/>
              <a:pPr>
                <a:defRPr/>
              </a:pPr>
              <a:t>25.06.2020</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31" name="Slide Number Placeholder 30"/>
          <p:cNvSpPr>
            <a:spLocks noGrp="1"/>
          </p:cNvSpPr>
          <p:nvPr>
            <p:ph type="sldNum" sz="quarter" idx="12"/>
          </p:nvPr>
        </p:nvSpPr>
        <p:spPr/>
        <p:txBody>
          <a:bodyPr/>
          <a:lstStyle/>
          <a:p>
            <a:pPr>
              <a:defRPr/>
            </a:pPr>
            <a:fld id="{D26CD080-720A-4DCA-8F67-F131A86D960B}" type="slidenum">
              <a:rPr lang="tr-TR" smtClean="0"/>
              <a:pPr>
                <a:defRPr/>
              </a:pPr>
              <a:t>‹#›</a:t>
            </a:fld>
            <a:endParaRPr lang="tr-T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alpha val="5000"/>
          </a:srgbClr>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fld id="{2D9BE58B-64D4-47A4-87AF-7DB9B3036B8F}" type="datetime1">
              <a:rPr lang="tr-TR" smtClean="0"/>
              <a:pPr>
                <a:defRPr/>
              </a:pPr>
              <a:t>25.06.2020</a:t>
            </a:fld>
            <a:endParaRPr lang="tr-T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tr-T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41FF55A8-99AE-4B6C-8470-BFDE1A5F991E}" type="slidenum">
              <a:rPr lang="tr-TR" smtClean="0"/>
              <a:pPr>
                <a:defRPr/>
              </a:pPr>
              <a:t>‹#›</a:t>
            </a:fld>
            <a:endParaRPr lang="tr-T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374650" y="152401"/>
            <a:ext cx="8464550" cy="838200"/>
          </a:xfrm>
          <a:prstGeom prst="rect">
            <a:avLst/>
          </a:prstGeom>
          <a:noFill/>
          <a:ln w="9525">
            <a:noFill/>
            <a:miter lim="800000"/>
            <a:headEnd/>
            <a:tailEnd/>
          </a:ln>
        </p:spPr>
        <p:txBody>
          <a:bodyPr vert="horz" wrap="square" lIns="91440" tIns="0" rIns="0" bIns="0" numCol="1" anchor="t" anchorCtr="0" compatLnSpc="1">
            <a:prstTxWarp prst="textNoShape">
              <a:avLst/>
            </a:prstTxWarp>
          </a:bodyPr>
          <a:lstStyle/>
          <a:p>
            <a:pPr lvl="0" algn="ctr">
              <a:spcAft>
                <a:spcPts val="600"/>
              </a:spcAft>
            </a:pPr>
            <a:r>
              <a:rPr lang="en-US" sz="2400" dirty="0" smtClean="0">
                <a:solidFill>
                  <a:srgbClr val="000099"/>
                </a:solidFill>
                <a:effectLst>
                  <a:outerShdw blurRad="38100" dist="38100" dir="2700000" algn="tl">
                    <a:srgbClr val="000000"/>
                  </a:outerShdw>
                </a:effectLst>
                <a:latin typeface="+mj-lt"/>
                <a:cs typeface="Arial" pitchFamily="34" charset="0"/>
              </a:rPr>
              <a:t>SÜRDÜRÜLEBİLİR ŞEHİRLER</a:t>
            </a:r>
            <a:r>
              <a:rPr lang="tr-TR" sz="2400" dirty="0" smtClean="0">
                <a:solidFill>
                  <a:srgbClr val="000099"/>
                </a:solidFill>
                <a:effectLst>
                  <a:outerShdw blurRad="38100" dist="38100" dir="2700000" algn="tl">
                    <a:srgbClr val="000000"/>
                  </a:outerShdw>
                </a:effectLst>
                <a:latin typeface="+mj-lt"/>
                <a:cs typeface="Arial" pitchFamily="34" charset="0"/>
              </a:rPr>
              <a:t> PROJESİ</a:t>
            </a:r>
            <a:r>
              <a:rPr lang="en-US" sz="2400" dirty="0" smtClean="0">
                <a:solidFill>
                  <a:srgbClr val="000099"/>
                </a:solidFill>
                <a:effectLst>
                  <a:outerShdw blurRad="38100" dist="38100" dir="2700000" algn="tl">
                    <a:srgbClr val="000000"/>
                  </a:outerShdw>
                </a:effectLst>
                <a:latin typeface="+mj-lt"/>
                <a:cs typeface="Arial" pitchFamily="34" charset="0"/>
              </a:rPr>
              <a:t> – II (SŞP)</a:t>
            </a:r>
            <a:endParaRPr lang="tr-TR" sz="2400" dirty="0" smtClean="0">
              <a:solidFill>
                <a:srgbClr val="000099"/>
              </a:solidFill>
              <a:effectLst>
                <a:outerShdw blurRad="38100" dist="38100" dir="2700000" algn="tl">
                  <a:srgbClr val="000000"/>
                </a:outerShdw>
              </a:effectLst>
              <a:latin typeface="+mj-lt"/>
              <a:cs typeface="Arial" pitchFamily="34" charset="0"/>
            </a:endParaRPr>
          </a:p>
          <a:p>
            <a:pPr lvl="0">
              <a:spcAft>
                <a:spcPts val="600"/>
              </a:spcAft>
            </a:pPr>
            <a:r>
              <a:rPr lang="tr-TR" sz="2800" dirty="0" smtClean="0">
                <a:solidFill>
                  <a:srgbClr val="000099"/>
                </a:solidFill>
                <a:effectLst>
                  <a:outerShdw blurRad="38100" dist="38100" dir="2700000" algn="tl">
                    <a:srgbClr val="000000"/>
                  </a:outerShdw>
                </a:effectLst>
                <a:latin typeface="+mj-lt"/>
                <a:cs typeface="Arial" pitchFamily="34" charset="0"/>
              </a:rPr>
              <a:t>			</a:t>
            </a:r>
          </a:p>
          <a:p>
            <a:pPr lvl="0" algn="ctr">
              <a:spcAft>
                <a:spcPts val="600"/>
              </a:spcAft>
            </a:pPr>
            <a:r>
              <a:rPr lang="en-US" sz="2800" dirty="0" smtClean="0">
                <a:solidFill>
                  <a:srgbClr val="000099"/>
                </a:solidFill>
                <a:effectLst>
                  <a:outerShdw blurRad="38100" dist="38100" dir="2700000" algn="tl">
                    <a:srgbClr val="000000"/>
                  </a:outerShdw>
                </a:effectLst>
                <a:latin typeface="+mj-lt"/>
                <a:cs typeface="Arial" pitchFamily="34" charset="0"/>
              </a:rPr>
              <a:t>MİLAS – ÖREN </a:t>
            </a:r>
            <a:r>
              <a:rPr lang="tr-TR" sz="2800" dirty="0" smtClean="0">
                <a:solidFill>
                  <a:srgbClr val="000099"/>
                </a:solidFill>
                <a:effectLst>
                  <a:outerShdw blurRad="38100" dist="38100" dir="2700000" algn="tl">
                    <a:srgbClr val="000000"/>
                  </a:outerShdw>
                </a:effectLst>
                <a:latin typeface="+mj-lt"/>
                <a:cs typeface="Arial" pitchFamily="34" charset="0"/>
              </a:rPr>
              <a:t>KANALİZASYON ŞEBEKESİ VE </a:t>
            </a:r>
          </a:p>
          <a:p>
            <a:pPr lvl="0" algn="ctr">
              <a:spcAft>
                <a:spcPts val="600"/>
              </a:spcAft>
            </a:pPr>
            <a:r>
              <a:rPr lang="tr-TR" sz="2800" dirty="0">
                <a:solidFill>
                  <a:srgbClr val="000099"/>
                </a:solidFill>
                <a:effectLst>
                  <a:outerShdw blurRad="38100" dist="38100" dir="2700000" algn="tl">
                    <a:srgbClr val="000000"/>
                  </a:outerShdw>
                </a:effectLst>
                <a:latin typeface="+mj-lt"/>
                <a:cs typeface="Arial" pitchFamily="34" charset="0"/>
              </a:rPr>
              <a:t>	</a:t>
            </a:r>
            <a:r>
              <a:rPr lang="tr-TR" sz="2800" dirty="0" smtClean="0">
                <a:solidFill>
                  <a:srgbClr val="000099"/>
                </a:solidFill>
                <a:effectLst>
                  <a:outerShdw blurRad="38100" dist="38100" dir="2700000" algn="tl">
                    <a:srgbClr val="000000"/>
                  </a:outerShdw>
                </a:effectLst>
                <a:latin typeface="+mj-lt"/>
                <a:cs typeface="Arial" pitchFamily="34" charset="0"/>
              </a:rPr>
              <a:t>	ATIKSU </a:t>
            </a:r>
            <a:r>
              <a:rPr lang="tr-TR" sz="2800" dirty="0">
                <a:solidFill>
                  <a:srgbClr val="000099"/>
                </a:solidFill>
                <a:effectLst>
                  <a:outerShdw blurRad="38100" dist="38100" dir="2700000" algn="tl">
                    <a:srgbClr val="000000"/>
                  </a:outerShdw>
                </a:effectLst>
                <a:latin typeface="+mj-lt"/>
                <a:cs typeface="Arial" pitchFamily="34" charset="0"/>
              </a:rPr>
              <a:t>ARITMA TESİSİ PROJESİ 			</a:t>
            </a:r>
            <a:endParaRPr lang="tr-TR" sz="3200" dirty="0" smtClean="0">
              <a:solidFill>
                <a:srgbClr val="000099"/>
              </a:solidFill>
              <a:effectLst>
                <a:outerShdw blurRad="38100" dist="38100" dir="2700000" algn="tl">
                  <a:srgbClr val="000000"/>
                </a:outerShdw>
              </a:effectLst>
              <a:latin typeface="+mj-lt"/>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200" b="1" i="0" u="none" strike="noStrike" cap="none" normalizeH="0" baseline="0" dirty="0" smtClean="0">
              <a:ln>
                <a:noFill/>
              </a:ln>
              <a:solidFill>
                <a:srgbClr val="000000"/>
              </a:solidFill>
              <a:effectLst/>
              <a:latin typeface="Arial Unicode MS" pitchFamily="34" charset="-128"/>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000" b="0" i="0" u="none" strike="noStrike" cap="none" normalizeH="0" baseline="0" dirty="0" smtClean="0">
              <a:ln>
                <a:noFill/>
              </a:ln>
              <a:solidFill>
                <a:schemeClr val="tx1"/>
              </a:solidFill>
              <a:effectLst/>
              <a:latin typeface="Arial Unicode MS" pitchFamily="34" charset="-128"/>
              <a:cs typeface="Arial" pitchFamily="34" charset="0"/>
            </a:endParaRPr>
          </a:p>
        </p:txBody>
      </p:sp>
      <p:sp>
        <p:nvSpPr>
          <p:cNvPr id="14" name="Text Box 2"/>
          <p:cNvSpPr txBox="1">
            <a:spLocks noChangeArrowheads="1"/>
          </p:cNvSpPr>
          <p:nvPr/>
        </p:nvSpPr>
        <p:spPr bwMode="auto">
          <a:xfrm>
            <a:off x="372726" y="3967163"/>
            <a:ext cx="8618874" cy="1138237"/>
          </a:xfrm>
          <a:prstGeom prst="rect">
            <a:avLst/>
          </a:prstGeom>
          <a:noFill/>
          <a:ln w="9525">
            <a:noFill/>
            <a:miter lim="800000"/>
            <a:headEnd/>
            <a:tailEnd/>
          </a:ln>
        </p:spPr>
        <p:txBody>
          <a:bodyPr vert="horz" wrap="square" lIns="91440" tIns="0" rIns="0" bIns="0" numCol="1" anchor="t" anchorCtr="0" compatLnSpc="1">
            <a:prstTxWarp prst="textNoShape">
              <a:avLst/>
            </a:prstTxWarp>
          </a:bodyPr>
          <a:lstStyle/>
          <a:p>
            <a:pPr marL="0" marR="0" lvl="0" indent="0" algn="ctr" defTabSz="914400" rtl="0" eaLnBrk="1" fontAlgn="base" latinLnBrk="0" hangingPunct="1">
              <a:lnSpc>
                <a:spcPct val="150000"/>
              </a:lnSpc>
              <a:spcBef>
                <a:spcPct val="0"/>
              </a:spcBef>
              <a:spcAft>
                <a:spcPts val="0"/>
              </a:spcAft>
              <a:buClrTx/>
              <a:buSzTx/>
              <a:buFontTx/>
              <a:buNone/>
              <a:tabLst/>
            </a:pPr>
            <a:r>
              <a:rPr lang="tr-TR" sz="3600" b="1" cap="small" dirty="0" smtClean="0">
                <a:solidFill>
                  <a:srgbClr val="FF3300"/>
                </a:solidFill>
                <a:effectLst>
                  <a:outerShdw blurRad="38100" dist="38100" dir="2700000" algn="tl">
                    <a:srgbClr val="000000"/>
                  </a:outerShdw>
                </a:effectLst>
                <a:latin typeface="+mj-lt"/>
                <a:cs typeface="Arial" pitchFamily="34" charset="0"/>
              </a:rPr>
              <a:t>HALKIN KATILIMI TOPLANTISI</a:t>
            </a:r>
          </a:p>
          <a:p>
            <a:pPr lvl="0" algn="ctr">
              <a:lnSpc>
                <a:spcPct val="150000"/>
              </a:lnSpc>
              <a:spcAft>
                <a:spcPts val="0"/>
              </a:spcAft>
            </a:pPr>
            <a:r>
              <a:rPr lang="en-US" b="1" cap="small" dirty="0" smtClean="0">
                <a:solidFill>
                  <a:srgbClr val="FF3300"/>
                </a:solidFill>
                <a:effectLst>
                  <a:outerShdw blurRad="38100" dist="38100" dir="2700000" algn="tl">
                    <a:srgbClr val="000000"/>
                  </a:outerShdw>
                </a:effectLst>
                <a:cs typeface="Arial" pitchFamily="34" charset="0"/>
              </a:rPr>
              <a:t>TEMMUZ</a:t>
            </a:r>
            <a:r>
              <a:rPr lang="tr-TR" b="1" cap="small" dirty="0" smtClean="0">
                <a:solidFill>
                  <a:srgbClr val="FF3300"/>
                </a:solidFill>
                <a:effectLst>
                  <a:outerShdw blurRad="38100" dist="38100" dir="2700000" algn="tl">
                    <a:srgbClr val="000000"/>
                  </a:outerShdw>
                </a:effectLst>
                <a:cs typeface="Arial" pitchFamily="34" charset="0"/>
              </a:rPr>
              <a:t> 20</a:t>
            </a:r>
            <a:r>
              <a:rPr lang="en-US" b="1" cap="small" dirty="0" smtClean="0">
                <a:solidFill>
                  <a:srgbClr val="FF3300"/>
                </a:solidFill>
                <a:effectLst>
                  <a:outerShdw blurRad="38100" dist="38100" dir="2700000" algn="tl">
                    <a:srgbClr val="000000"/>
                  </a:outerShdw>
                </a:effectLst>
                <a:cs typeface="Arial" pitchFamily="34" charset="0"/>
              </a:rPr>
              <a:t>20</a:t>
            </a:r>
            <a:endParaRPr lang="tr-TR" b="1" cap="small" dirty="0" smtClean="0">
              <a:solidFill>
                <a:srgbClr val="FF3300"/>
              </a:solidFill>
              <a:effectLst>
                <a:outerShdw blurRad="38100" dist="38100" dir="2700000" algn="tl">
                  <a:srgbClr val="000000"/>
                </a:outerShdw>
              </a:effectLst>
              <a:cs typeface="Arial" pitchFamily="34" charset="0"/>
            </a:endParaRPr>
          </a:p>
        </p:txBody>
      </p:sp>
      <p:pic>
        <p:nvPicPr>
          <p:cNvPr id="15" name="Picture 14" descr="encon_logo_CMYK_2-orta"/>
          <p:cNvPicPr/>
          <p:nvPr/>
        </p:nvPicPr>
        <p:blipFill>
          <a:blip r:embed="rId3" cstate="print"/>
          <a:srcRect/>
          <a:stretch>
            <a:fillRect/>
          </a:stretch>
        </p:blipFill>
        <p:spPr bwMode="auto">
          <a:xfrm>
            <a:off x="6553200" y="5924398"/>
            <a:ext cx="1810800" cy="288000"/>
          </a:xfrm>
          <a:prstGeom prst="rect">
            <a:avLst/>
          </a:prstGeom>
          <a:noFill/>
          <a:ln w="9525">
            <a:noFill/>
            <a:miter lim="800000"/>
            <a:headEnd/>
            <a:tailEnd/>
          </a:ln>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71600" y="5438621"/>
            <a:ext cx="1295544" cy="1259557"/>
          </a:xfrm>
          <a:prstGeom prst="rect">
            <a:avLst/>
          </a:prstGeom>
          <a:ln>
            <a:noFill/>
          </a:ln>
          <a:effec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7600" y="5490210"/>
            <a:ext cx="2265829" cy="1156377"/>
          </a:xfrm>
          <a:prstGeom prst="rect">
            <a:avLst/>
          </a:prstGeom>
        </p:spPr>
      </p:pic>
      <p:pic>
        <p:nvPicPr>
          <p:cNvPr id="10" name="Picture 1"/>
          <p:cNvPicPr/>
          <p:nvPr/>
        </p:nvPicPr>
        <p:blipFill>
          <a:blip r:embed="rId6">
            <a:extLst>
              <a:ext uri="{28A0092B-C50C-407E-A947-70E740481C1C}">
                <a14:useLocalDpi xmlns:a14="http://schemas.microsoft.com/office/drawing/2010/main" val="0"/>
              </a:ext>
            </a:extLst>
          </a:blip>
          <a:stretch>
            <a:fillRect/>
          </a:stretch>
        </p:blipFill>
        <p:spPr bwMode="auto">
          <a:xfrm>
            <a:off x="3962163" y="2438400"/>
            <a:ext cx="1440000" cy="144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04189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 21"/>
          <p:cNvGraphicFramePr/>
          <p:nvPr>
            <p:extLst>
              <p:ext uri="{D42A27DB-BD31-4B8C-83A1-F6EECF244321}">
                <p14:modId xmlns:p14="http://schemas.microsoft.com/office/powerpoint/2010/main" val="2562635834"/>
              </p:ext>
            </p:extLst>
          </p:nvPr>
        </p:nvGraphicFramePr>
        <p:xfrm>
          <a:off x="171600" y="1066800"/>
          <a:ext cx="8892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0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7" name="TextBox 6"/>
          <p:cNvSpPr txBox="1"/>
          <p:nvPr/>
        </p:nvSpPr>
        <p:spPr>
          <a:xfrm>
            <a:off x="457200" y="452735"/>
            <a:ext cx="8305800" cy="461665"/>
          </a:xfrm>
          <a:prstGeom prst="rect">
            <a:avLst/>
          </a:prstGeom>
          <a:noFill/>
          <a:ln w="25400">
            <a:solidFill>
              <a:srgbClr val="FE5002"/>
            </a:solidFill>
          </a:ln>
          <a:effectLst>
            <a:innerShdw blurRad="1270000" dist="2540000" dir="21540000">
              <a:prstClr val="black"/>
            </a:innerShdw>
          </a:effectLst>
        </p:spPr>
        <p:txBody>
          <a:bodyPr wrap="square">
            <a:spAutoFit/>
          </a:bodyPr>
          <a:lstStyle/>
          <a:p>
            <a:pPr algn="ctr" fontAlgn="auto">
              <a:spcBef>
                <a:spcPts val="0"/>
              </a:spcBef>
              <a:spcAft>
                <a:spcPts val="0"/>
              </a:spcAft>
              <a:defRPr/>
            </a:pPr>
            <a:r>
              <a:rPr lang="tr-TR" sz="2400" b="1" dirty="0" smtClean="0">
                <a:solidFill>
                  <a:srgbClr val="FE5002"/>
                </a:solidFill>
                <a:effectLst>
                  <a:outerShdw blurRad="38100" dist="38100" dir="2700000" algn="tl">
                    <a:srgbClr val="000000">
                      <a:alpha val="43137"/>
                    </a:srgbClr>
                  </a:outerShdw>
                </a:effectLst>
                <a:latin typeface="Arial" pitchFamily="34" charset="0"/>
                <a:cs typeface="Arial" pitchFamily="34" charset="0"/>
              </a:rPr>
              <a:t>ÇEVRESEL VE SOSYAL ÇALIŞMALARIN KAPSAMI </a:t>
            </a:r>
            <a:endParaRPr lang="tr-TR" sz="2400" b="1" dirty="0">
              <a:solidFill>
                <a:srgbClr val="FE5002"/>
              </a:solidFill>
              <a:effectLst>
                <a:outerShdw blurRad="38100" dist="38100" dir="2700000" algn="tl">
                  <a:srgbClr val="000000">
                    <a:alpha val="43137"/>
                  </a:srgbClr>
                </a:outerShdw>
              </a:effectLst>
              <a:latin typeface="Arial" pitchFamily="34" charset="0"/>
              <a:cs typeface="Arial" pitchFamily="34" charset="0"/>
            </a:endParaRPr>
          </a:p>
        </p:txBody>
      </p:sp>
      <p:sp>
        <p:nvSpPr>
          <p:cNvPr id="13" name="Rectangle 3"/>
          <p:cNvSpPr txBox="1">
            <a:spLocks noChangeArrowheads="1"/>
          </p:cNvSpPr>
          <p:nvPr/>
        </p:nvSpPr>
        <p:spPr bwMode="auto">
          <a:xfrm>
            <a:off x="1600200" y="3087688"/>
            <a:ext cx="7165975"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Char char="•"/>
              <a:tabLst/>
              <a:defRPr/>
            </a:pPr>
            <a:endParaRPr lang="en-US" sz="2000" dirty="0" smtClean="0">
              <a:solidFill>
                <a:srgbClr val="000092"/>
              </a:solidFill>
              <a:latin typeface="Arial" pitchFamily="34" charset="0"/>
              <a:cs typeface="Arial" pitchFamily="34" charset="0"/>
            </a:endParaRPr>
          </a:p>
        </p:txBody>
      </p:sp>
      <p:sp>
        <p:nvSpPr>
          <p:cNvPr id="24" name="Rectangle 1"/>
          <p:cNvSpPr>
            <a:spLocks noChangeArrowheads="1"/>
          </p:cNvSpPr>
          <p:nvPr/>
        </p:nvSpPr>
        <p:spPr bwMode="auto">
          <a:xfrm>
            <a:off x="228600" y="3697341"/>
            <a:ext cx="3960000" cy="338554"/>
          </a:xfrm>
          <a:prstGeom prst="rect">
            <a:avLst/>
          </a:prstGeom>
          <a:solidFill>
            <a:srgbClr val="33CC3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spcBef>
                <a:spcPts val="400"/>
              </a:spcBef>
              <a:spcAft>
                <a:spcPts val="400"/>
              </a:spcAft>
            </a:pPr>
            <a:r>
              <a:rPr lang="tr-TR" sz="1600" b="1" dirty="0" smtClean="0">
                <a:solidFill>
                  <a:schemeClr val="bg1"/>
                </a:solidFill>
                <a:latin typeface="Arial" pitchFamily="34" charset="0"/>
                <a:cs typeface="Arial" pitchFamily="34" charset="0"/>
              </a:rPr>
              <a:t>Etki Kaynağı Faaliyetler/Durumlar</a:t>
            </a:r>
            <a:endParaRPr lang="en-US" sz="1600" b="1" dirty="0" smtClean="0">
              <a:solidFill>
                <a:schemeClr val="bg1"/>
              </a:solidFill>
              <a:latin typeface="Arial" pitchFamily="34" charset="0"/>
              <a:cs typeface="Arial" pitchFamily="34" charset="0"/>
            </a:endParaRPr>
          </a:p>
        </p:txBody>
      </p:sp>
      <p:sp>
        <p:nvSpPr>
          <p:cNvPr id="25" name="Rectangle 1"/>
          <p:cNvSpPr>
            <a:spLocks noChangeArrowheads="1"/>
          </p:cNvSpPr>
          <p:nvPr/>
        </p:nvSpPr>
        <p:spPr bwMode="auto">
          <a:xfrm>
            <a:off x="228600" y="4083159"/>
            <a:ext cx="3960000" cy="1815882"/>
          </a:xfrm>
          <a:prstGeom prst="rect">
            <a:avLst/>
          </a:prstGeom>
          <a:solidFill>
            <a:srgbClr val="CCFF9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spcBef>
                <a:spcPts val="0"/>
              </a:spcBef>
              <a:spcAft>
                <a:spcPts val="0"/>
              </a:spcAft>
              <a:buFont typeface="Wingdings" pitchFamily="2" charset="2"/>
              <a:buChar char="q"/>
            </a:pPr>
            <a:r>
              <a:rPr lang="tr-TR" sz="1400" dirty="0" smtClean="0">
                <a:solidFill>
                  <a:srgbClr val="000092"/>
                </a:solidFill>
                <a:latin typeface="Arial" pitchFamily="34" charset="0"/>
                <a:cs typeface="Arial" pitchFamily="34" charset="0"/>
              </a:rPr>
              <a:t> Bitki Örtüsü ve Bitkisel Toprak Temizliği</a:t>
            </a:r>
          </a:p>
          <a:p>
            <a:pPr lvl="0" algn="just">
              <a:spcBef>
                <a:spcPts val="0"/>
              </a:spcBef>
              <a:spcAft>
                <a:spcPts val="0"/>
              </a:spcAft>
              <a:buFont typeface="Wingdings" pitchFamily="2" charset="2"/>
              <a:buChar char="q"/>
            </a:pPr>
            <a:r>
              <a:rPr lang="tr-TR" sz="1400" dirty="0" smtClean="0">
                <a:solidFill>
                  <a:srgbClr val="000092"/>
                </a:solidFill>
                <a:latin typeface="Arial" pitchFamily="34" charset="0"/>
                <a:cs typeface="Arial" pitchFamily="34" charset="0"/>
              </a:rPr>
              <a:t> Tesviye, Kazı ve Dolgu</a:t>
            </a:r>
          </a:p>
          <a:p>
            <a:pPr lvl="0" algn="just">
              <a:spcBef>
                <a:spcPts val="0"/>
              </a:spcBef>
              <a:spcAft>
                <a:spcPts val="0"/>
              </a:spcAft>
              <a:buFont typeface="Wingdings" pitchFamily="2" charset="2"/>
              <a:buChar char="q"/>
            </a:pPr>
            <a:r>
              <a:rPr lang="tr-TR" sz="1400" dirty="0" smtClean="0">
                <a:solidFill>
                  <a:srgbClr val="000092"/>
                </a:solidFill>
                <a:latin typeface="Arial" pitchFamily="34" charset="0"/>
                <a:cs typeface="Arial" pitchFamily="34" charset="0"/>
              </a:rPr>
              <a:t> Malzeme Temini ve Taşınması</a:t>
            </a:r>
          </a:p>
          <a:p>
            <a:pPr lvl="0" algn="just">
              <a:spcBef>
                <a:spcPts val="0"/>
              </a:spcBef>
              <a:spcAft>
                <a:spcPts val="0"/>
              </a:spcAft>
              <a:buFont typeface="Wingdings" pitchFamily="2" charset="2"/>
              <a:buChar char="q"/>
            </a:pPr>
            <a:r>
              <a:rPr lang="tr-TR" sz="1400" dirty="0" smtClean="0">
                <a:solidFill>
                  <a:srgbClr val="000092"/>
                </a:solidFill>
                <a:latin typeface="Arial" pitchFamily="34" charset="0"/>
                <a:cs typeface="Arial" pitchFamily="34" charset="0"/>
              </a:rPr>
              <a:t> Asfaltlama</a:t>
            </a:r>
          </a:p>
          <a:p>
            <a:pPr lvl="0" algn="just">
              <a:spcBef>
                <a:spcPts val="0"/>
              </a:spcBef>
              <a:spcAft>
                <a:spcPts val="0"/>
              </a:spcAft>
              <a:buFont typeface="Wingdings" pitchFamily="2" charset="2"/>
              <a:buChar char="q"/>
            </a:pPr>
            <a:r>
              <a:rPr lang="tr-TR" sz="1400" dirty="0" smtClean="0">
                <a:solidFill>
                  <a:srgbClr val="000092"/>
                </a:solidFill>
                <a:latin typeface="Arial" pitchFamily="34" charset="0"/>
                <a:cs typeface="Arial" pitchFamily="34" charset="0"/>
              </a:rPr>
              <a:t> Atık Oluşumu</a:t>
            </a:r>
          </a:p>
          <a:p>
            <a:pPr lvl="0" algn="just">
              <a:spcBef>
                <a:spcPts val="0"/>
              </a:spcBef>
              <a:spcAft>
                <a:spcPts val="0"/>
              </a:spcAft>
              <a:buFont typeface="Wingdings" pitchFamily="2" charset="2"/>
              <a:buChar char="q"/>
            </a:pPr>
            <a:r>
              <a:rPr lang="tr-TR" sz="1400" dirty="0" smtClean="0">
                <a:solidFill>
                  <a:srgbClr val="000092"/>
                </a:solidFill>
                <a:latin typeface="Arial" pitchFamily="34" charset="0"/>
                <a:cs typeface="Arial" pitchFamily="34" charset="0"/>
              </a:rPr>
              <a:t> İstihdam</a:t>
            </a:r>
          </a:p>
          <a:p>
            <a:pPr lvl="0" algn="just">
              <a:spcBef>
                <a:spcPts val="0"/>
              </a:spcBef>
              <a:spcAft>
                <a:spcPts val="0"/>
              </a:spcAft>
              <a:buFont typeface="Wingdings" pitchFamily="2" charset="2"/>
              <a:buChar char="q"/>
            </a:pPr>
            <a:r>
              <a:rPr lang="tr-TR" sz="1400" dirty="0" smtClean="0">
                <a:solidFill>
                  <a:srgbClr val="000092"/>
                </a:solidFill>
                <a:latin typeface="Arial" pitchFamily="34" charset="0"/>
                <a:cs typeface="Arial" pitchFamily="34" charset="0"/>
              </a:rPr>
              <a:t> Rutin işletme faaliyetleri</a:t>
            </a:r>
          </a:p>
          <a:p>
            <a:pPr lvl="0" algn="just">
              <a:spcBef>
                <a:spcPts val="0"/>
              </a:spcBef>
              <a:spcAft>
                <a:spcPts val="0"/>
              </a:spcAft>
              <a:buFont typeface="Wingdings" pitchFamily="2" charset="2"/>
              <a:buChar char="q"/>
            </a:pPr>
            <a:r>
              <a:rPr lang="tr-TR" sz="1400" dirty="0" smtClean="0">
                <a:solidFill>
                  <a:srgbClr val="000092"/>
                </a:solidFill>
                <a:latin typeface="Arial" pitchFamily="34" charset="0"/>
                <a:cs typeface="Arial" pitchFamily="34" charset="0"/>
              </a:rPr>
              <a:t> İşletme sırasında oluşabilecek teknik hatalar</a:t>
            </a:r>
          </a:p>
        </p:txBody>
      </p:sp>
      <p:sp>
        <p:nvSpPr>
          <p:cNvPr id="26" name="Rectangle 1"/>
          <p:cNvSpPr>
            <a:spLocks noChangeArrowheads="1"/>
          </p:cNvSpPr>
          <p:nvPr/>
        </p:nvSpPr>
        <p:spPr bwMode="auto">
          <a:xfrm>
            <a:off x="5092120" y="4114800"/>
            <a:ext cx="3960000" cy="2246769"/>
          </a:xfrm>
          <a:prstGeom prst="rect">
            <a:avLst/>
          </a:prstGeom>
          <a:solidFill>
            <a:srgbClr val="99CC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0"/>
              </a:spcBef>
              <a:spcAft>
                <a:spcPts val="0"/>
              </a:spcAft>
              <a:buFont typeface="Wingdings" pitchFamily="2" charset="2"/>
              <a:buChar char="q"/>
            </a:pPr>
            <a:r>
              <a:rPr lang="en-US" sz="1400" dirty="0" smtClean="0">
                <a:solidFill>
                  <a:srgbClr val="000092"/>
                </a:solidFill>
                <a:latin typeface="Arial" pitchFamily="34" charset="0"/>
                <a:cs typeface="Arial" pitchFamily="34" charset="0"/>
              </a:rPr>
              <a:t> T</a:t>
            </a:r>
            <a:r>
              <a:rPr lang="tr-TR" sz="1400" dirty="0" err="1" smtClean="0">
                <a:solidFill>
                  <a:srgbClr val="000092"/>
                </a:solidFill>
                <a:latin typeface="Arial" pitchFamily="34" charset="0"/>
                <a:cs typeface="Arial" pitchFamily="34" charset="0"/>
              </a:rPr>
              <a:t>oprak</a:t>
            </a:r>
            <a:r>
              <a:rPr lang="tr-TR" sz="1400" dirty="0" smtClean="0">
                <a:solidFill>
                  <a:srgbClr val="000092"/>
                </a:solidFill>
                <a:latin typeface="Arial" pitchFamily="34" charset="0"/>
                <a:cs typeface="Arial" pitchFamily="34" charset="0"/>
              </a:rPr>
              <a:t> Ortamı </a:t>
            </a:r>
          </a:p>
          <a:p>
            <a:pPr algn="just">
              <a:spcBef>
                <a:spcPts val="0"/>
              </a:spcBef>
              <a:spcAft>
                <a:spcPts val="0"/>
              </a:spcAft>
              <a:buFont typeface="Wingdings" pitchFamily="2" charset="2"/>
              <a:buChar char="q"/>
            </a:pPr>
            <a:r>
              <a:rPr lang="en-US" sz="1400" dirty="0">
                <a:solidFill>
                  <a:srgbClr val="000092"/>
                </a:solidFill>
                <a:latin typeface="Arial" pitchFamily="34" charset="0"/>
                <a:cs typeface="Arial" pitchFamily="34" charset="0"/>
              </a:rPr>
              <a:t> </a:t>
            </a:r>
            <a:r>
              <a:rPr lang="tr-TR" sz="1400" dirty="0" smtClean="0">
                <a:solidFill>
                  <a:srgbClr val="000092"/>
                </a:solidFill>
                <a:latin typeface="Arial" pitchFamily="34" charset="0"/>
                <a:cs typeface="Arial" pitchFamily="34" charset="0"/>
              </a:rPr>
              <a:t>Atık Yönetimi</a:t>
            </a:r>
            <a:endParaRPr lang="en-US" sz="1400" dirty="0" smtClean="0">
              <a:solidFill>
                <a:srgbClr val="000092"/>
              </a:solidFill>
              <a:latin typeface="Arial" pitchFamily="34" charset="0"/>
              <a:cs typeface="Arial" pitchFamily="34" charset="0"/>
            </a:endParaRPr>
          </a:p>
          <a:p>
            <a:pPr algn="just">
              <a:spcBef>
                <a:spcPts val="0"/>
              </a:spcBef>
              <a:spcAft>
                <a:spcPts val="0"/>
              </a:spcAft>
              <a:buFont typeface="Wingdings" pitchFamily="2" charset="2"/>
              <a:buChar char="q"/>
            </a:pPr>
            <a:r>
              <a:rPr lang="en-US" sz="1400" dirty="0" smtClean="0">
                <a:solidFill>
                  <a:srgbClr val="000092"/>
                </a:solidFill>
                <a:latin typeface="Arial" pitchFamily="34" charset="0"/>
                <a:cs typeface="Arial" pitchFamily="34" charset="0"/>
              </a:rPr>
              <a:t> Su </a:t>
            </a:r>
            <a:r>
              <a:rPr lang="en-US" sz="1400" dirty="0" err="1" smtClean="0">
                <a:solidFill>
                  <a:srgbClr val="000092"/>
                </a:solidFill>
                <a:latin typeface="Arial" pitchFamily="34" charset="0"/>
                <a:cs typeface="Arial" pitchFamily="34" charset="0"/>
              </a:rPr>
              <a:t>Kaynakları</a:t>
            </a:r>
            <a:endParaRPr lang="en-US" sz="1400" dirty="0" smtClean="0">
              <a:solidFill>
                <a:srgbClr val="000092"/>
              </a:solidFill>
              <a:latin typeface="Arial" pitchFamily="34" charset="0"/>
              <a:cs typeface="Arial" pitchFamily="34" charset="0"/>
            </a:endParaRPr>
          </a:p>
          <a:p>
            <a:pPr algn="just">
              <a:spcBef>
                <a:spcPts val="0"/>
              </a:spcBef>
              <a:spcAft>
                <a:spcPts val="0"/>
              </a:spcAft>
              <a:buFont typeface="Wingdings" pitchFamily="2" charset="2"/>
              <a:buChar char="q"/>
            </a:pPr>
            <a:r>
              <a:rPr lang="tr-TR" sz="1400" dirty="0" smtClean="0">
                <a:solidFill>
                  <a:srgbClr val="000092"/>
                </a:solidFill>
                <a:latin typeface="Arial" pitchFamily="34" charset="0"/>
                <a:cs typeface="Arial" pitchFamily="34" charset="0"/>
              </a:rPr>
              <a:t> Biyolojik Ortam</a:t>
            </a:r>
            <a:endParaRPr lang="en-US" sz="1400" dirty="0" smtClean="0">
              <a:solidFill>
                <a:srgbClr val="000092"/>
              </a:solidFill>
              <a:latin typeface="Arial" pitchFamily="34" charset="0"/>
              <a:cs typeface="Arial" pitchFamily="34" charset="0"/>
            </a:endParaRPr>
          </a:p>
          <a:p>
            <a:pPr algn="just">
              <a:spcBef>
                <a:spcPts val="0"/>
              </a:spcBef>
              <a:spcAft>
                <a:spcPts val="0"/>
              </a:spcAft>
              <a:buFont typeface="Wingdings" pitchFamily="2" charset="2"/>
              <a:buChar char="q"/>
            </a:pPr>
            <a:r>
              <a:rPr lang="tr-TR" sz="1400" dirty="0" smtClean="0">
                <a:solidFill>
                  <a:srgbClr val="000092"/>
                </a:solidFill>
                <a:latin typeface="Arial" pitchFamily="34" charset="0"/>
                <a:cs typeface="Arial" pitchFamily="34" charset="0"/>
              </a:rPr>
              <a:t> Hava Kalitesi ve Koku</a:t>
            </a:r>
            <a:endParaRPr lang="en-US" sz="1400" dirty="0" smtClean="0">
              <a:solidFill>
                <a:srgbClr val="000092"/>
              </a:solidFill>
              <a:latin typeface="Arial" pitchFamily="34" charset="0"/>
              <a:cs typeface="Arial" pitchFamily="34" charset="0"/>
            </a:endParaRPr>
          </a:p>
          <a:p>
            <a:pPr algn="just">
              <a:spcBef>
                <a:spcPts val="0"/>
              </a:spcBef>
              <a:spcAft>
                <a:spcPts val="0"/>
              </a:spcAft>
              <a:buFont typeface="Wingdings" pitchFamily="2" charset="2"/>
              <a:buChar char="q"/>
            </a:pPr>
            <a:r>
              <a:rPr lang="tr-TR" sz="1400" dirty="0" smtClean="0">
                <a:solidFill>
                  <a:srgbClr val="000092"/>
                </a:solidFill>
                <a:latin typeface="Arial" pitchFamily="34" charset="0"/>
                <a:cs typeface="Arial" pitchFamily="34" charset="0"/>
              </a:rPr>
              <a:t> Gürültü</a:t>
            </a:r>
          </a:p>
          <a:p>
            <a:pPr algn="just">
              <a:spcBef>
                <a:spcPts val="0"/>
              </a:spcBef>
              <a:spcAft>
                <a:spcPts val="0"/>
              </a:spcAft>
              <a:buFont typeface="Wingdings" pitchFamily="2" charset="2"/>
              <a:buChar char="q"/>
            </a:pPr>
            <a:r>
              <a:rPr lang="tr-TR" sz="1400" dirty="0" smtClean="0">
                <a:solidFill>
                  <a:srgbClr val="000092"/>
                </a:solidFill>
                <a:latin typeface="Arial" pitchFamily="34" charset="0"/>
                <a:cs typeface="Arial" pitchFamily="34" charset="0"/>
              </a:rPr>
              <a:t> Trafik</a:t>
            </a:r>
            <a:endParaRPr lang="en-US" sz="1400" dirty="0" smtClean="0">
              <a:solidFill>
                <a:srgbClr val="000092"/>
              </a:solidFill>
              <a:latin typeface="Arial" pitchFamily="34" charset="0"/>
              <a:cs typeface="Arial" pitchFamily="34" charset="0"/>
            </a:endParaRPr>
          </a:p>
          <a:p>
            <a:pPr algn="just">
              <a:spcBef>
                <a:spcPts val="0"/>
              </a:spcBef>
              <a:spcAft>
                <a:spcPts val="0"/>
              </a:spcAft>
              <a:buFont typeface="Wingdings" pitchFamily="2" charset="2"/>
              <a:buChar char="q"/>
            </a:pPr>
            <a:r>
              <a:rPr lang="en-US" sz="1400" dirty="0" smtClean="0">
                <a:solidFill>
                  <a:srgbClr val="000092"/>
                </a:solidFill>
                <a:latin typeface="Arial" pitchFamily="34" charset="0"/>
                <a:cs typeface="Arial" pitchFamily="34" charset="0"/>
              </a:rPr>
              <a:t> </a:t>
            </a:r>
            <a:r>
              <a:rPr lang="tr-TR" sz="1400" dirty="0" smtClean="0">
                <a:solidFill>
                  <a:srgbClr val="000092"/>
                </a:solidFill>
                <a:latin typeface="Arial" pitchFamily="34" charset="0"/>
                <a:cs typeface="Arial" pitchFamily="34" charset="0"/>
              </a:rPr>
              <a:t>Sosyo-ekonomik Çevre</a:t>
            </a:r>
            <a:endParaRPr lang="en-US" sz="1400" dirty="0" smtClean="0">
              <a:solidFill>
                <a:srgbClr val="000092"/>
              </a:solidFill>
              <a:latin typeface="Arial" pitchFamily="34" charset="0"/>
              <a:cs typeface="Arial" pitchFamily="34" charset="0"/>
            </a:endParaRPr>
          </a:p>
          <a:p>
            <a:pPr algn="just">
              <a:spcBef>
                <a:spcPts val="0"/>
              </a:spcBef>
              <a:spcAft>
                <a:spcPts val="0"/>
              </a:spcAft>
              <a:buFont typeface="Wingdings" pitchFamily="2" charset="2"/>
              <a:buChar char="q"/>
            </a:pPr>
            <a:r>
              <a:rPr lang="tr-TR" sz="1400" dirty="0" smtClean="0">
                <a:solidFill>
                  <a:srgbClr val="000092"/>
                </a:solidFill>
                <a:latin typeface="Arial" pitchFamily="34" charset="0"/>
                <a:cs typeface="Arial" pitchFamily="34" charset="0"/>
              </a:rPr>
              <a:t> Toplum Sağlığı ve Güvenliği</a:t>
            </a:r>
            <a:endParaRPr lang="en-US" sz="1400" dirty="0" smtClean="0">
              <a:solidFill>
                <a:srgbClr val="000092"/>
              </a:solidFill>
              <a:latin typeface="Arial" pitchFamily="34" charset="0"/>
              <a:cs typeface="Arial" pitchFamily="34" charset="0"/>
            </a:endParaRPr>
          </a:p>
          <a:p>
            <a:pPr algn="just">
              <a:spcBef>
                <a:spcPts val="0"/>
              </a:spcBef>
              <a:spcAft>
                <a:spcPts val="0"/>
              </a:spcAft>
              <a:buFont typeface="Wingdings" pitchFamily="2" charset="2"/>
              <a:buChar char="q"/>
            </a:pPr>
            <a:r>
              <a:rPr lang="tr-TR" sz="1400" dirty="0" smtClean="0">
                <a:solidFill>
                  <a:srgbClr val="000092"/>
                </a:solidFill>
                <a:latin typeface="Arial" pitchFamily="34" charset="0"/>
                <a:cs typeface="Arial" pitchFamily="34" charset="0"/>
              </a:rPr>
              <a:t> İş ve Çalışma Koşulları</a:t>
            </a:r>
            <a:endParaRPr lang="en-US" sz="1400" dirty="0" smtClean="0">
              <a:solidFill>
                <a:srgbClr val="000092"/>
              </a:solidFill>
              <a:latin typeface="Arial" pitchFamily="34" charset="0"/>
              <a:cs typeface="Arial" pitchFamily="34" charset="0"/>
            </a:endParaRPr>
          </a:p>
        </p:txBody>
      </p:sp>
      <p:sp>
        <p:nvSpPr>
          <p:cNvPr id="27" name="Rectangle 1"/>
          <p:cNvSpPr>
            <a:spLocks noChangeArrowheads="1"/>
          </p:cNvSpPr>
          <p:nvPr/>
        </p:nvSpPr>
        <p:spPr bwMode="auto">
          <a:xfrm>
            <a:off x="5092800" y="3731095"/>
            <a:ext cx="3960000" cy="338554"/>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spcBef>
                <a:spcPts val="400"/>
              </a:spcBef>
              <a:spcAft>
                <a:spcPts val="400"/>
              </a:spcAft>
            </a:pPr>
            <a:r>
              <a:rPr lang="tr-TR" sz="1600" b="1" dirty="0" smtClean="0">
                <a:solidFill>
                  <a:schemeClr val="bg1"/>
                </a:solidFill>
                <a:latin typeface="Arial" pitchFamily="34" charset="0"/>
                <a:cs typeface="Arial" pitchFamily="34" charset="0"/>
              </a:rPr>
              <a:t>İlgili Çevresel ve Sosyal Unsurlar</a:t>
            </a:r>
            <a:endParaRPr lang="en-US" sz="1600" b="1"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7" name="TextBox 6"/>
          <p:cNvSpPr txBox="1"/>
          <p:nvPr/>
        </p:nvSpPr>
        <p:spPr>
          <a:xfrm>
            <a:off x="457200" y="452735"/>
            <a:ext cx="8305800" cy="461665"/>
          </a:xfrm>
          <a:prstGeom prst="rect">
            <a:avLst/>
          </a:prstGeom>
          <a:noFill/>
          <a:ln w="25400">
            <a:solidFill>
              <a:srgbClr val="FE5002"/>
            </a:solidFill>
          </a:ln>
          <a:effectLst>
            <a:innerShdw blurRad="1270000" dist="2540000" dir="21540000">
              <a:prstClr val="black"/>
            </a:innerShdw>
          </a:effectLst>
        </p:spPr>
        <p:txBody>
          <a:bodyPr wrap="square">
            <a:spAutoFit/>
          </a:bodyPr>
          <a:lstStyle/>
          <a:p>
            <a:pPr algn="ctr" fontAlgn="auto">
              <a:spcBef>
                <a:spcPts val="0"/>
              </a:spcBef>
              <a:spcAft>
                <a:spcPts val="0"/>
              </a:spcAft>
              <a:defRPr/>
            </a:pPr>
            <a:r>
              <a:rPr lang="tr-TR" sz="2400" b="1" dirty="0" smtClean="0">
                <a:solidFill>
                  <a:srgbClr val="FE5002"/>
                </a:solidFill>
                <a:effectLst>
                  <a:outerShdw blurRad="38100" dist="38100" dir="2700000" algn="tl">
                    <a:srgbClr val="000000">
                      <a:alpha val="43137"/>
                    </a:srgbClr>
                  </a:outerShdw>
                </a:effectLst>
                <a:latin typeface="Arial" pitchFamily="34" charset="0"/>
                <a:cs typeface="Arial" pitchFamily="34" charset="0"/>
              </a:rPr>
              <a:t>TOPRAK ORTAMI</a:t>
            </a:r>
            <a:endParaRPr lang="tr-TR" sz="2400" b="1" dirty="0">
              <a:solidFill>
                <a:srgbClr val="FE5002"/>
              </a:solidFill>
              <a:effectLst>
                <a:outerShdw blurRad="38100" dist="38100" dir="2700000" algn="tl">
                  <a:srgbClr val="000000">
                    <a:alpha val="43137"/>
                  </a:srgbClr>
                </a:outerShdw>
              </a:effectLst>
              <a:latin typeface="Arial" pitchFamily="34" charset="0"/>
              <a:cs typeface="Arial" pitchFamily="34" charset="0"/>
            </a:endParaRPr>
          </a:p>
        </p:txBody>
      </p:sp>
      <p:sp>
        <p:nvSpPr>
          <p:cNvPr id="13" name="Rectangle 3"/>
          <p:cNvSpPr txBox="1">
            <a:spLocks noChangeArrowheads="1"/>
          </p:cNvSpPr>
          <p:nvPr/>
        </p:nvSpPr>
        <p:spPr bwMode="auto">
          <a:xfrm>
            <a:off x="1524000" y="2971800"/>
            <a:ext cx="7165975"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Char char="•"/>
              <a:tabLst/>
              <a:defRPr/>
            </a:pPr>
            <a:endParaRPr lang="en-US" sz="2000" dirty="0" smtClean="0">
              <a:solidFill>
                <a:srgbClr val="000092"/>
              </a:solidFill>
              <a:latin typeface="Arial" pitchFamily="34" charset="0"/>
              <a:cs typeface="Arial" pitchFamily="34" charset="0"/>
            </a:endParaRPr>
          </a:p>
        </p:txBody>
      </p:sp>
      <p:sp>
        <p:nvSpPr>
          <p:cNvPr id="30" name="Rectangle 1"/>
          <p:cNvSpPr>
            <a:spLocks noChangeArrowheads="1"/>
          </p:cNvSpPr>
          <p:nvPr/>
        </p:nvSpPr>
        <p:spPr bwMode="auto">
          <a:xfrm>
            <a:off x="228600" y="1259178"/>
            <a:ext cx="8686800" cy="2739211"/>
          </a:xfrm>
          <a:prstGeom prst="rect">
            <a:avLst/>
          </a:prstGeom>
          <a:solidFill>
            <a:srgbClr val="F8D49E"/>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50000"/>
              </a:lnSpc>
              <a:spcBef>
                <a:spcPts val="1000"/>
              </a:spcBef>
              <a:spcAft>
                <a:spcPts val="400"/>
              </a:spcAft>
            </a:pPr>
            <a:r>
              <a:rPr lang="tr-TR" b="1" u="sng" dirty="0" smtClean="0">
                <a:solidFill>
                  <a:srgbClr val="000092"/>
                </a:solidFill>
                <a:latin typeface="Arial" pitchFamily="34" charset="0"/>
                <a:cs typeface="Arial" pitchFamily="34" charset="0"/>
              </a:rPr>
              <a:t>Olası Etkiler</a:t>
            </a:r>
            <a:r>
              <a:rPr lang="tr-TR" b="1" dirty="0" smtClean="0">
                <a:solidFill>
                  <a:srgbClr val="000092"/>
                </a:solidFill>
                <a:latin typeface="Arial" pitchFamily="34" charset="0"/>
                <a:cs typeface="Arial" pitchFamily="34" charset="0"/>
              </a:rPr>
              <a:t> </a:t>
            </a:r>
          </a:p>
          <a:p>
            <a:pPr marL="108000" lvl="1" algn="just">
              <a:spcBef>
                <a:spcPts val="1000"/>
              </a:spcBef>
              <a:spcAft>
                <a:spcPts val="600"/>
              </a:spcAft>
              <a:buFont typeface="Wingdings" pitchFamily="2" charset="2"/>
              <a:buChar char="q"/>
            </a:pPr>
            <a:r>
              <a:rPr lang="tr-TR" sz="1600" b="1" dirty="0" smtClean="0">
                <a:solidFill>
                  <a:srgbClr val="000092"/>
                </a:solidFill>
                <a:latin typeface="Arial" pitchFamily="34" charset="0"/>
                <a:cs typeface="Arial" pitchFamily="34" charset="0"/>
              </a:rPr>
              <a:t> Bitkisel (nebati) toprak kaybı</a:t>
            </a:r>
            <a:endParaRPr lang="en-US" sz="1600" b="1" dirty="0" smtClean="0">
              <a:solidFill>
                <a:srgbClr val="000092"/>
              </a:solidFill>
              <a:latin typeface="Arial" pitchFamily="34" charset="0"/>
              <a:cs typeface="Arial" pitchFamily="34" charset="0"/>
            </a:endParaRPr>
          </a:p>
          <a:p>
            <a:pPr marL="108000" lvl="1" algn="just">
              <a:spcBef>
                <a:spcPts val="1000"/>
              </a:spcBef>
              <a:spcAft>
                <a:spcPts val="600"/>
              </a:spcAft>
              <a:buFont typeface="Wingdings" pitchFamily="2" charset="2"/>
              <a:buChar char="q"/>
            </a:pPr>
            <a:r>
              <a:rPr lang="en-US" sz="1600" b="1" dirty="0" smtClean="0">
                <a:solidFill>
                  <a:srgbClr val="000092"/>
                </a:solidFill>
                <a:latin typeface="Arial" pitchFamily="34" charset="0"/>
                <a:cs typeface="Arial" pitchFamily="34" charset="0"/>
              </a:rPr>
              <a:t> AAT </a:t>
            </a:r>
            <a:r>
              <a:rPr lang="en-US" sz="1600" b="1" dirty="0" err="1" smtClean="0">
                <a:solidFill>
                  <a:srgbClr val="000092"/>
                </a:solidFill>
                <a:latin typeface="Arial" pitchFamily="34" charset="0"/>
                <a:cs typeface="Arial" pitchFamily="34" charset="0"/>
              </a:rPr>
              <a:t>sahasında</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sıvılaşma</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ve</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zemin</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stabilitesi</a:t>
            </a:r>
            <a:r>
              <a:rPr lang="en-US" sz="1600" b="1" dirty="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riskleri</a:t>
            </a:r>
            <a:endParaRPr lang="tr-TR" sz="1600" b="1" dirty="0" smtClean="0">
              <a:solidFill>
                <a:srgbClr val="000092"/>
              </a:solidFill>
              <a:latin typeface="Arial" pitchFamily="34" charset="0"/>
              <a:cs typeface="Arial" pitchFamily="34" charset="0"/>
            </a:endParaRPr>
          </a:p>
          <a:p>
            <a:pPr marL="108000" lvl="1" algn="just">
              <a:spcBef>
                <a:spcPts val="1000"/>
              </a:spcBef>
              <a:spcAft>
                <a:spcPts val="600"/>
              </a:spcAft>
              <a:buFont typeface="Wingdings" pitchFamily="2" charset="2"/>
              <a:buChar char="q"/>
            </a:pPr>
            <a:r>
              <a:rPr lang="tr-TR" sz="1600" b="1" dirty="0" smtClean="0">
                <a:solidFill>
                  <a:srgbClr val="000092"/>
                </a:solidFill>
                <a:latin typeface="Arial" pitchFamily="34" charset="0"/>
                <a:cs typeface="Arial" pitchFamily="34" charset="0"/>
              </a:rPr>
              <a:t> Toprak yapısının bozulması</a:t>
            </a:r>
            <a:endParaRPr lang="en-US" sz="1600" b="1" dirty="0" smtClean="0">
              <a:solidFill>
                <a:srgbClr val="000092"/>
              </a:solidFill>
              <a:latin typeface="Arial" pitchFamily="34" charset="0"/>
              <a:cs typeface="Arial" pitchFamily="34" charset="0"/>
            </a:endParaRPr>
          </a:p>
          <a:p>
            <a:pPr marL="108000" lvl="1" algn="just">
              <a:spcBef>
                <a:spcPts val="1000"/>
              </a:spcBef>
              <a:spcAft>
                <a:spcPts val="600"/>
              </a:spcAft>
              <a:buFont typeface="Wingdings" pitchFamily="2" charset="2"/>
              <a:buChar char="q"/>
            </a:pPr>
            <a:r>
              <a:rPr lang="en-US" sz="1600" b="1" dirty="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Toprak</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kirliliği</a:t>
            </a:r>
            <a:endParaRPr lang="tr-TR" sz="1600" b="1" dirty="0" smtClean="0">
              <a:solidFill>
                <a:srgbClr val="000092"/>
              </a:solidFill>
              <a:latin typeface="Arial" pitchFamily="34" charset="0"/>
              <a:cs typeface="Arial" pitchFamily="34" charset="0"/>
            </a:endParaRPr>
          </a:p>
          <a:p>
            <a:pPr marL="108000" lvl="1" algn="just">
              <a:spcBef>
                <a:spcPts val="1000"/>
              </a:spcBef>
              <a:spcAft>
                <a:spcPts val="600"/>
              </a:spcAft>
              <a:buFont typeface="Wingdings" pitchFamily="2" charset="2"/>
              <a:buChar char="q"/>
            </a:pPr>
            <a:r>
              <a:rPr lang="tr-TR" sz="1600" b="1" dirty="0">
                <a:solidFill>
                  <a:srgbClr val="000092"/>
                </a:solidFill>
                <a:latin typeface="Arial" pitchFamily="34" charset="0"/>
                <a:cs typeface="Arial" pitchFamily="34" charset="0"/>
              </a:rPr>
              <a:t> </a:t>
            </a:r>
            <a:r>
              <a:rPr lang="tr-TR" sz="1600" b="1" dirty="0" smtClean="0">
                <a:solidFill>
                  <a:srgbClr val="000092"/>
                </a:solidFill>
                <a:latin typeface="Arial" pitchFamily="34" charset="0"/>
                <a:cs typeface="Arial" pitchFamily="34" charset="0"/>
              </a:rPr>
              <a:t>Erozyon</a:t>
            </a:r>
          </a:p>
        </p:txBody>
      </p:sp>
      <p:pic>
        <p:nvPicPr>
          <p:cNvPr id="16" name="Picture 15"/>
          <p:cNvPicPr/>
          <p:nvPr/>
        </p:nvPicPr>
        <p:blipFill>
          <a:blip r:embed="rId3">
            <a:extLst>
              <a:ext uri="{28A0092B-C50C-407E-A947-70E740481C1C}">
                <a14:useLocalDpi xmlns:a14="http://schemas.microsoft.com/office/drawing/2010/main" val="0"/>
              </a:ext>
            </a:extLst>
          </a:blip>
          <a:stretch>
            <a:fillRect/>
          </a:stretch>
        </p:blipFill>
        <p:spPr bwMode="auto">
          <a:xfrm>
            <a:off x="5847000" y="1600200"/>
            <a:ext cx="2916000" cy="2096286"/>
          </a:xfrm>
          <a:prstGeom prst="rect">
            <a:avLst/>
          </a:prstGeom>
          <a:ln>
            <a:noFill/>
          </a:ln>
          <a:effectLst>
            <a:outerShdw blurRad="190500" algn="tl" rotWithShape="0">
              <a:srgbClr val="000000">
                <a:alpha val="70000"/>
              </a:srgbClr>
            </a:outerShdw>
          </a:effectLst>
        </p:spPr>
      </p:pic>
      <p:sp>
        <p:nvSpPr>
          <p:cNvPr id="20" name="Rectangle 1"/>
          <p:cNvSpPr>
            <a:spLocks noChangeArrowheads="1"/>
          </p:cNvSpPr>
          <p:nvPr/>
        </p:nvSpPr>
        <p:spPr bwMode="auto">
          <a:xfrm>
            <a:off x="3124200" y="3900498"/>
            <a:ext cx="5791200" cy="2800767"/>
          </a:xfrm>
          <a:prstGeom prst="rect">
            <a:avLst/>
          </a:prstGeom>
          <a:solidFill>
            <a:srgbClr val="99CC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7">
              <a:spcBef>
                <a:spcPts val="400"/>
              </a:spcBef>
              <a:spcAft>
                <a:spcPts val="400"/>
              </a:spcAft>
            </a:pPr>
            <a:r>
              <a:rPr lang="tr-TR" b="1" u="sng" dirty="0" smtClean="0">
                <a:solidFill>
                  <a:srgbClr val="000092"/>
                </a:solidFill>
                <a:latin typeface="Arial" pitchFamily="34" charset="0"/>
                <a:cs typeface="Arial" pitchFamily="34" charset="0"/>
              </a:rPr>
              <a:t>Alınacak Önlemler </a:t>
            </a:r>
          </a:p>
          <a:p>
            <a:pPr marL="108000" lvl="8">
              <a:spcBef>
                <a:spcPts val="600"/>
              </a:spcBef>
              <a:spcAft>
                <a:spcPts val="400"/>
              </a:spcAft>
              <a:buFont typeface="Wingdings" pitchFamily="2" charset="2"/>
              <a:buChar char="ü"/>
            </a:pPr>
            <a:r>
              <a:rPr lang="tr-TR" sz="1200" b="1" dirty="0" smtClean="0">
                <a:solidFill>
                  <a:srgbClr val="000092"/>
                </a:solidFill>
                <a:latin typeface="Arial" pitchFamily="34" charset="0"/>
                <a:cs typeface="Arial" pitchFamily="34" charset="0"/>
              </a:rPr>
              <a:t>Kazı çalışmaları başlamadan önce atıksu arıtma tesisi alanındaki bitkisel toprak sıyrılacak ve uygun koşullarda yeniden kullanılmak üzere depolanacak,</a:t>
            </a:r>
            <a:endParaRPr lang="en-US" sz="1200" b="1" dirty="0" smtClean="0">
              <a:solidFill>
                <a:srgbClr val="000092"/>
              </a:solidFill>
              <a:latin typeface="Arial" pitchFamily="34" charset="0"/>
              <a:cs typeface="Arial" pitchFamily="34" charset="0"/>
            </a:endParaRPr>
          </a:p>
          <a:p>
            <a:pPr marL="108000" lvl="8">
              <a:spcBef>
                <a:spcPts val="600"/>
              </a:spcBef>
              <a:spcAft>
                <a:spcPts val="400"/>
              </a:spcAft>
              <a:buFont typeface="Wingdings" pitchFamily="2" charset="2"/>
              <a:buChar char="ü"/>
            </a:pPr>
            <a:r>
              <a:rPr lang="en-US" sz="1200" b="1" dirty="0" err="1" smtClean="0">
                <a:solidFill>
                  <a:srgbClr val="000092"/>
                </a:solidFill>
                <a:latin typeface="Arial" pitchFamily="34" charset="0"/>
                <a:cs typeface="Arial" pitchFamily="34" charset="0"/>
              </a:rPr>
              <a:t>Kazı</a:t>
            </a:r>
            <a:r>
              <a:rPr lang="en-US" sz="1200" b="1" dirty="0" smtClean="0">
                <a:solidFill>
                  <a:srgbClr val="000092"/>
                </a:solidFill>
                <a:latin typeface="Arial" pitchFamily="34" charset="0"/>
                <a:cs typeface="Arial" pitchFamily="34" charset="0"/>
              </a:rPr>
              <a:t> </a:t>
            </a:r>
            <a:r>
              <a:rPr lang="en-US" sz="1200" b="1" dirty="0" err="1" smtClean="0">
                <a:solidFill>
                  <a:srgbClr val="000092"/>
                </a:solidFill>
                <a:latin typeface="Arial" pitchFamily="34" charset="0"/>
                <a:cs typeface="Arial" pitchFamily="34" charset="0"/>
              </a:rPr>
              <a:t>çalışmaları</a:t>
            </a:r>
            <a:r>
              <a:rPr lang="en-US" sz="1200" b="1" dirty="0" smtClean="0">
                <a:solidFill>
                  <a:srgbClr val="000092"/>
                </a:solidFill>
                <a:latin typeface="Arial" pitchFamily="34" charset="0"/>
                <a:cs typeface="Arial" pitchFamily="34" charset="0"/>
              </a:rPr>
              <a:t> </a:t>
            </a:r>
            <a:r>
              <a:rPr lang="en-US" sz="1200" b="1" dirty="0" err="1" smtClean="0">
                <a:solidFill>
                  <a:srgbClr val="000092"/>
                </a:solidFill>
                <a:latin typeface="Arial" pitchFamily="34" charset="0"/>
                <a:cs typeface="Arial" pitchFamily="34" charset="0"/>
              </a:rPr>
              <a:t>uzman</a:t>
            </a:r>
            <a:r>
              <a:rPr lang="en-US" sz="1200" b="1" dirty="0" smtClean="0">
                <a:solidFill>
                  <a:srgbClr val="000092"/>
                </a:solidFill>
                <a:latin typeface="Arial" pitchFamily="34" charset="0"/>
                <a:cs typeface="Arial" pitchFamily="34" charset="0"/>
              </a:rPr>
              <a:t> </a:t>
            </a:r>
            <a:r>
              <a:rPr lang="en-US" sz="1200" b="1" dirty="0" err="1" smtClean="0">
                <a:solidFill>
                  <a:srgbClr val="000092"/>
                </a:solidFill>
                <a:latin typeface="Arial" pitchFamily="34" charset="0"/>
                <a:cs typeface="Arial" pitchFamily="34" charset="0"/>
              </a:rPr>
              <a:t>jeoloji</a:t>
            </a:r>
            <a:r>
              <a:rPr lang="en-US" sz="1200" b="1" dirty="0" smtClean="0">
                <a:solidFill>
                  <a:srgbClr val="000092"/>
                </a:solidFill>
                <a:latin typeface="Arial" pitchFamily="34" charset="0"/>
                <a:cs typeface="Arial" pitchFamily="34" charset="0"/>
              </a:rPr>
              <a:t>/</a:t>
            </a:r>
            <a:r>
              <a:rPr lang="en-US" sz="1200" b="1" dirty="0" err="1" smtClean="0">
                <a:solidFill>
                  <a:srgbClr val="000092"/>
                </a:solidFill>
                <a:latin typeface="Arial" pitchFamily="34" charset="0"/>
                <a:cs typeface="Arial" pitchFamily="34" charset="0"/>
              </a:rPr>
              <a:t>jeoteknik</a:t>
            </a:r>
            <a:r>
              <a:rPr lang="en-US" sz="1200" b="1" dirty="0" smtClean="0">
                <a:solidFill>
                  <a:srgbClr val="000092"/>
                </a:solidFill>
                <a:latin typeface="Arial" pitchFamily="34" charset="0"/>
                <a:cs typeface="Arial" pitchFamily="34" charset="0"/>
              </a:rPr>
              <a:t> </a:t>
            </a:r>
            <a:r>
              <a:rPr lang="en-US" sz="1200" b="1" dirty="0" err="1" smtClean="0">
                <a:solidFill>
                  <a:srgbClr val="000092"/>
                </a:solidFill>
                <a:latin typeface="Arial" pitchFamily="34" charset="0"/>
                <a:cs typeface="Arial" pitchFamily="34" charset="0"/>
              </a:rPr>
              <a:t>mühendislerinin</a:t>
            </a:r>
            <a:r>
              <a:rPr lang="en-US" sz="1200" b="1" dirty="0" smtClean="0">
                <a:solidFill>
                  <a:srgbClr val="000092"/>
                </a:solidFill>
                <a:latin typeface="Arial" pitchFamily="34" charset="0"/>
                <a:cs typeface="Arial" pitchFamily="34" charset="0"/>
              </a:rPr>
              <a:t> </a:t>
            </a:r>
            <a:r>
              <a:rPr lang="en-US" sz="1200" b="1" dirty="0" err="1" smtClean="0">
                <a:solidFill>
                  <a:srgbClr val="000092"/>
                </a:solidFill>
                <a:latin typeface="Arial" pitchFamily="34" charset="0"/>
                <a:cs typeface="Arial" pitchFamily="34" charset="0"/>
              </a:rPr>
              <a:t>gözlemleri</a:t>
            </a:r>
            <a:r>
              <a:rPr lang="en-US" sz="1200" b="1" dirty="0" smtClean="0">
                <a:solidFill>
                  <a:srgbClr val="000092"/>
                </a:solidFill>
                <a:latin typeface="Arial" pitchFamily="34" charset="0"/>
                <a:cs typeface="Arial" pitchFamily="34" charset="0"/>
              </a:rPr>
              <a:t> </a:t>
            </a:r>
            <a:r>
              <a:rPr lang="en-US" sz="1200" b="1" dirty="0" err="1" smtClean="0">
                <a:solidFill>
                  <a:srgbClr val="000092"/>
                </a:solidFill>
                <a:latin typeface="Arial" pitchFamily="34" charset="0"/>
                <a:cs typeface="Arial" pitchFamily="34" charset="0"/>
              </a:rPr>
              <a:t>ile</a:t>
            </a:r>
            <a:r>
              <a:rPr lang="en-US" sz="1200" b="1" dirty="0">
                <a:solidFill>
                  <a:srgbClr val="000092"/>
                </a:solidFill>
                <a:latin typeface="Arial" pitchFamily="34" charset="0"/>
                <a:cs typeface="Arial" pitchFamily="34" charset="0"/>
              </a:rPr>
              <a:t> </a:t>
            </a:r>
            <a:r>
              <a:rPr lang="en-US" sz="1200" b="1" dirty="0" err="1" smtClean="0">
                <a:solidFill>
                  <a:srgbClr val="000092"/>
                </a:solidFill>
                <a:latin typeface="Arial" pitchFamily="34" charset="0"/>
                <a:cs typeface="Arial" pitchFamily="34" charset="0"/>
              </a:rPr>
              <a:t>gerçekleştirilecek</a:t>
            </a:r>
            <a:r>
              <a:rPr lang="en-US" sz="1200" b="1" dirty="0" smtClean="0">
                <a:solidFill>
                  <a:srgbClr val="000092"/>
                </a:solidFill>
                <a:latin typeface="Arial" pitchFamily="34" charset="0"/>
                <a:cs typeface="Arial" pitchFamily="34" charset="0"/>
              </a:rPr>
              <a:t>,</a:t>
            </a:r>
            <a:endParaRPr lang="tr-TR" sz="1200" b="1" dirty="0" smtClean="0">
              <a:solidFill>
                <a:srgbClr val="000092"/>
              </a:solidFill>
              <a:latin typeface="Arial" pitchFamily="34" charset="0"/>
              <a:cs typeface="Arial" pitchFamily="34" charset="0"/>
            </a:endParaRPr>
          </a:p>
          <a:p>
            <a:pPr marL="108000" lvl="8">
              <a:spcBef>
                <a:spcPts val="600"/>
              </a:spcBef>
              <a:spcAft>
                <a:spcPts val="400"/>
              </a:spcAft>
              <a:buFont typeface="Wingdings" pitchFamily="2" charset="2"/>
              <a:buChar char="ü"/>
            </a:pPr>
            <a:r>
              <a:rPr lang="en-US" sz="1200" b="1" dirty="0" err="1" smtClean="0">
                <a:solidFill>
                  <a:srgbClr val="000092"/>
                </a:solidFill>
                <a:latin typeface="Arial" pitchFamily="34" charset="0"/>
                <a:cs typeface="Arial" pitchFamily="34" charset="0"/>
              </a:rPr>
              <a:t>Sahada</a:t>
            </a:r>
            <a:r>
              <a:rPr lang="en-US" sz="1200" b="1" dirty="0" smtClean="0">
                <a:solidFill>
                  <a:srgbClr val="000092"/>
                </a:solidFill>
                <a:latin typeface="Arial" pitchFamily="34" charset="0"/>
                <a:cs typeface="Arial" pitchFamily="34" charset="0"/>
              </a:rPr>
              <a:t> </a:t>
            </a:r>
            <a:r>
              <a:rPr lang="en-US" sz="1200" b="1" dirty="0" err="1" smtClean="0">
                <a:solidFill>
                  <a:srgbClr val="000092"/>
                </a:solidFill>
                <a:latin typeface="Arial" pitchFamily="34" charset="0"/>
                <a:cs typeface="Arial" pitchFamily="34" charset="0"/>
              </a:rPr>
              <a:t>yakıt</a:t>
            </a:r>
            <a:r>
              <a:rPr lang="en-US" sz="1200" b="1" dirty="0" smtClean="0">
                <a:solidFill>
                  <a:srgbClr val="000092"/>
                </a:solidFill>
                <a:latin typeface="Arial" pitchFamily="34" charset="0"/>
                <a:cs typeface="Arial" pitchFamily="34" charset="0"/>
              </a:rPr>
              <a:t> </a:t>
            </a:r>
            <a:r>
              <a:rPr lang="en-US" sz="1200" b="1" dirty="0" err="1" smtClean="0">
                <a:solidFill>
                  <a:srgbClr val="000092"/>
                </a:solidFill>
                <a:latin typeface="Arial" pitchFamily="34" charset="0"/>
                <a:cs typeface="Arial" pitchFamily="34" charset="0"/>
              </a:rPr>
              <a:t>dolumu</a:t>
            </a:r>
            <a:r>
              <a:rPr lang="en-US" sz="1200" b="1" dirty="0" smtClean="0">
                <a:solidFill>
                  <a:srgbClr val="000092"/>
                </a:solidFill>
                <a:latin typeface="Arial" pitchFamily="34" charset="0"/>
                <a:cs typeface="Arial" pitchFamily="34" charset="0"/>
              </a:rPr>
              <a:t> </a:t>
            </a:r>
            <a:r>
              <a:rPr lang="en-US" sz="1200" b="1" dirty="0" err="1" smtClean="0">
                <a:solidFill>
                  <a:srgbClr val="000092"/>
                </a:solidFill>
                <a:latin typeface="Arial" pitchFamily="34" charset="0"/>
                <a:cs typeface="Arial" pitchFamily="34" charset="0"/>
              </a:rPr>
              <a:t>yapılmayacak</a:t>
            </a:r>
            <a:r>
              <a:rPr lang="en-US" sz="1200" b="1" dirty="0" smtClean="0">
                <a:solidFill>
                  <a:srgbClr val="000092"/>
                </a:solidFill>
                <a:latin typeface="Arial" pitchFamily="34" charset="0"/>
                <a:cs typeface="Arial" pitchFamily="34" charset="0"/>
              </a:rPr>
              <a:t>,</a:t>
            </a:r>
            <a:endParaRPr lang="tr-TR" sz="1200" b="1" dirty="0" smtClean="0">
              <a:solidFill>
                <a:srgbClr val="000092"/>
              </a:solidFill>
              <a:latin typeface="Arial" pitchFamily="34" charset="0"/>
              <a:cs typeface="Arial" pitchFamily="34" charset="0"/>
            </a:endParaRPr>
          </a:p>
          <a:p>
            <a:pPr marL="108000" lvl="8">
              <a:spcBef>
                <a:spcPts val="600"/>
              </a:spcBef>
              <a:spcAft>
                <a:spcPts val="400"/>
              </a:spcAft>
              <a:buFont typeface="Wingdings" pitchFamily="2" charset="2"/>
              <a:buChar char="ü"/>
            </a:pPr>
            <a:r>
              <a:rPr lang="tr-TR" sz="1200" b="1" dirty="0" smtClean="0">
                <a:solidFill>
                  <a:srgbClr val="000092"/>
                </a:solidFill>
                <a:latin typeface="Arial" pitchFamily="34" charset="0"/>
                <a:cs typeface="Arial" pitchFamily="34" charset="0"/>
              </a:rPr>
              <a:t>Çalışmalar mümkün olduğunca yağışsız havalarda yapılacak,</a:t>
            </a:r>
          </a:p>
          <a:p>
            <a:pPr marL="108000" lvl="1">
              <a:spcBef>
                <a:spcPts val="600"/>
              </a:spcBef>
              <a:spcAft>
                <a:spcPts val="400"/>
              </a:spcAft>
              <a:buFont typeface="Wingdings" pitchFamily="2" charset="2"/>
              <a:buChar char="ü"/>
            </a:pPr>
            <a:r>
              <a:rPr lang="tr-TR" sz="1200" b="1" dirty="0" smtClean="0">
                <a:solidFill>
                  <a:srgbClr val="000092"/>
                </a:solidFill>
                <a:latin typeface="Arial" pitchFamily="34" charset="0"/>
                <a:cs typeface="Arial" pitchFamily="34" charset="0"/>
              </a:rPr>
              <a:t>Faaliyetler  ilgili yönetmeliklere  ve standartlara uygun şekilde yapılacak,</a:t>
            </a:r>
          </a:p>
          <a:p>
            <a:pPr marL="108000" lvl="1">
              <a:spcBef>
                <a:spcPts val="600"/>
              </a:spcBef>
              <a:spcAft>
                <a:spcPts val="400"/>
              </a:spcAft>
              <a:buFont typeface="Wingdings" pitchFamily="2" charset="2"/>
              <a:buChar char="ü"/>
            </a:pPr>
            <a:r>
              <a:rPr lang="tr-TR" sz="1200" b="1" dirty="0" smtClean="0">
                <a:solidFill>
                  <a:srgbClr val="000092"/>
                </a:solidFill>
                <a:latin typeface="Arial" pitchFamily="34" charset="0"/>
                <a:cs typeface="Arial" pitchFamily="34" charset="0"/>
              </a:rPr>
              <a:t>Çalışma alanı olarak belirlenecek güzergahın dışına çıkılmayacak.</a:t>
            </a:r>
          </a:p>
        </p:txBody>
      </p:sp>
      <p:pic>
        <p:nvPicPr>
          <p:cNvPr id="2" name="Picture 4"/>
          <p:cNvPicPr>
            <a:picLocks noChangeAspect="1" noChangeArrowheads="1"/>
          </p:cNvPicPr>
          <p:nvPr/>
        </p:nvPicPr>
        <p:blipFill>
          <a:blip r:embed="rId4" cstate="print"/>
          <a:srcRect/>
          <a:stretch>
            <a:fillRect/>
          </a:stretch>
        </p:blipFill>
        <p:spPr bwMode="auto">
          <a:xfrm>
            <a:off x="198120" y="3997960"/>
            <a:ext cx="2849880" cy="255524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26" name="Rectangle 1"/>
          <p:cNvSpPr>
            <a:spLocks noChangeArrowheads="1"/>
          </p:cNvSpPr>
          <p:nvPr/>
        </p:nvSpPr>
        <p:spPr bwMode="auto">
          <a:xfrm>
            <a:off x="457200" y="798669"/>
            <a:ext cx="8360224" cy="2980303"/>
          </a:xfrm>
          <a:prstGeom prst="rect">
            <a:avLst/>
          </a:prstGeom>
          <a:solidFill>
            <a:srgbClr val="F8D49E"/>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50000"/>
              </a:lnSpc>
              <a:spcBef>
                <a:spcPts val="200"/>
              </a:spcBef>
              <a:spcAft>
                <a:spcPts val="200"/>
              </a:spcAft>
            </a:pPr>
            <a:r>
              <a:rPr lang="tr-TR" b="1" u="sng" dirty="0" smtClean="0">
                <a:solidFill>
                  <a:srgbClr val="000092"/>
                </a:solidFill>
                <a:latin typeface="Arial" pitchFamily="34" charset="0"/>
                <a:cs typeface="Arial" pitchFamily="34" charset="0"/>
              </a:rPr>
              <a:t>Olası Etkiler</a:t>
            </a:r>
            <a:r>
              <a:rPr lang="tr-TR" b="1" dirty="0" smtClean="0">
                <a:solidFill>
                  <a:srgbClr val="000092"/>
                </a:solidFill>
                <a:latin typeface="Arial" pitchFamily="34" charset="0"/>
                <a:cs typeface="Arial" pitchFamily="34" charset="0"/>
              </a:rPr>
              <a:t> </a:t>
            </a:r>
          </a:p>
          <a:p>
            <a:pPr marL="108000" algn="just">
              <a:spcBef>
                <a:spcPts val="600"/>
              </a:spcBef>
              <a:spcAft>
                <a:spcPts val="0"/>
              </a:spcAft>
              <a:buFont typeface="Wingdings" pitchFamily="2" charset="2"/>
              <a:buChar char="q"/>
            </a:pPr>
            <a:r>
              <a:rPr lang="en-US" b="1" dirty="0" err="1" smtClean="0">
                <a:solidFill>
                  <a:srgbClr val="000092"/>
                </a:solidFill>
                <a:latin typeface="Arial" pitchFamily="34" charset="0"/>
                <a:cs typeface="Arial" pitchFamily="34" charset="0"/>
              </a:rPr>
              <a:t>İnşaat</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aşamasında</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kimyasal</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ve</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yağ</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dökülmeleri</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ve</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uygunsuz</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hafriyat</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depolama</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koşulları</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nedeniyle</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su</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kaynaklarının</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kalitelerinde</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bozulma</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görülebilir</a:t>
            </a:r>
            <a:r>
              <a:rPr lang="en-US" b="1" dirty="0" smtClean="0">
                <a:solidFill>
                  <a:srgbClr val="000092"/>
                </a:solidFill>
                <a:latin typeface="Arial" pitchFamily="34" charset="0"/>
                <a:cs typeface="Arial" pitchFamily="34" charset="0"/>
              </a:rPr>
              <a:t>.</a:t>
            </a:r>
          </a:p>
          <a:p>
            <a:pPr marL="108000" algn="just">
              <a:spcBef>
                <a:spcPts val="600"/>
              </a:spcBef>
              <a:spcAft>
                <a:spcPts val="0"/>
              </a:spcAft>
              <a:buFont typeface="Wingdings" pitchFamily="2" charset="2"/>
              <a:buChar char="q"/>
            </a:pPr>
            <a:r>
              <a:rPr lang="en-US" b="1" dirty="0" err="1" smtClean="0">
                <a:solidFill>
                  <a:srgbClr val="000092"/>
                </a:solidFill>
                <a:latin typeface="Arial" pitchFamily="34" charset="0"/>
                <a:cs typeface="Arial" pitchFamily="34" charset="0"/>
              </a:rPr>
              <a:t>İnşaat</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aşamasında</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arıtılmış</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atıksuyun</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Kemer</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Deresine</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deşarjı</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sonucunda</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su</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kaynakları</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üzerinde</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etkiler</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oluşabilir</a:t>
            </a:r>
            <a:endParaRPr lang="en-US" b="1" dirty="0">
              <a:solidFill>
                <a:srgbClr val="000092"/>
              </a:solidFill>
              <a:latin typeface="Arial" pitchFamily="34" charset="0"/>
              <a:cs typeface="Arial" pitchFamily="34" charset="0"/>
            </a:endParaRPr>
          </a:p>
          <a:p>
            <a:pPr marL="108000" algn="just">
              <a:spcBef>
                <a:spcPts val="600"/>
              </a:spcBef>
              <a:spcAft>
                <a:spcPts val="0"/>
              </a:spcAft>
              <a:buFont typeface="Wingdings" pitchFamily="2" charset="2"/>
              <a:buChar char="q"/>
            </a:pPr>
            <a:r>
              <a:rPr lang="en-US" b="1" dirty="0" err="1" smtClean="0">
                <a:solidFill>
                  <a:srgbClr val="000092"/>
                </a:solidFill>
                <a:latin typeface="Arial" pitchFamily="34" charset="0"/>
                <a:cs typeface="Arial" pitchFamily="34" charset="0"/>
              </a:rPr>
              <a:t>İşletme</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aşamasında</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kanalizasyon</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sistemindeki</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arızalara</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zamanında</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müdahale</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edilmemesi</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sonucunda</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kanalizasyon</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su</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kaynaklarına</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ulaşabilecektir</a:t>
            </a:r>
            <a:r>
              <a:rPr lang="en-US" b="1" dirty="0" smtClean="0">
                <a:solidFill>
                  <a:srgbClr val="000092"/>
                </a:solidFill>
                <a:latin typeface="Arial" pitchFamily="34" charset="0"/>
                <a:cs typeface="Arial" pitchFamily="34" charset="0"/>
              </a:rPr>
              <a:t>.</a:t>
            </a:r>
          </a:p>
        </p:txBody>
      </p:sp>
      <p:sp>
        <p:nvSpPr>
          <p:cNvPr id="21" name="Rectangle 1"/>
          <p:cNvSpPr>
            <a:spLocks noChangeArrowheads="1"/>
          </p:cNvSpPr>
          <p:nvPr/>
        </p:nvSpPr>
        <p:spPr bwMode="auto">
          <a:xfrm>
            <a:off x="457200" y="3696405"/>
            <a:ext cx="8360224" cy="2923877"/>
          </a:xfrm>
          <a:prstGeom prst="rect">
            <a:avLst/>
          </a:prstGeom>
          <a:solidFill>
            <a:srgbClr val="99CC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7">
              <a:spcBef>
                <a:spcPts val="400"/>
              </a:spcBef>
              <a:spcAft>
                <a:spcPts val="400"/>
              </a:spcAft>
            </a:pPr>
            <a:r>
              <a:rPr lang="tr-TR" b="1" u="sng" dirty="0" smtClean="0">
                <a:solidFill>
                  <a:srgbClr val="000092"/>
                </a:solidFill>
                <a:latin typeface="Arial" pitchFamily="34" charset="0"/>
                <a:cs typeface="Arial" pitchFamily="34" charset="0"/>
              </a:rPr>
              <a:t>Alınacak Önlemler </a:t>
            </a:r>
          </a:p>
          <a:p>
            <a:pPr marL="108000" lvl="8">
              <a:spcBef>
                <a:spcPts val="400"/>
              </a:spcBef>
              <a:spcAft>
                <a:spcPts val="400"/>
              </a:spcAft>
              <a:buFont typeface="Wingdings" pitchFamily="2" charset="2"/>
              <a:buChar char="ü"/>
            </a:pP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Toz</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bastırma</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için</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yapılacak</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sulama</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faliyetleri</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yüzey</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akışı</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oluşturmayacak</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şekilde</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yapılacaktır</a:t>
            </a:r>
            <a:r>
              <a:rPr lang="en-US" b="1" dirty="0" smtClean="0">
                <a:solidFill>
                  <a:srgbClr val="000092"/>
                </a:solidFill>
                <a:latin typeface="Arial" pitchFamily="34" charset="0"/>
                <a:cs typeface="Arial" pitchFamily="34" charset="0"/>
              </a:rPr>
              <a:t>.</a:t>
            </a:r>
          </a:p>
          <a:p>
            <a:pPr marL="108000" lvl="8">
              <a:spcBef>
                <a:spcPts val="400"/>
              </a:spcBef>
              <a:spcAft>
                <a:spcPts val="400"/>
              </a:spcAft>
              <a:buFont typeface="Wingdings" pitchFamily="2" charset="2"/>
              <a:buChar char="ü"/>
            </a:pPr>
            <a:r>
              <a:rPr lang="en-US" b="1" dirty="0" err="1" smtClean="0">
                <a:solidFill>
                  <a:srgbClr val="000092"/>
                </a:solidFill>
                <a:latin typeface="Arial" pitchFamily="34" charset="0"/>
                <a:cs typeface="Arial" pitchFamily="34" charset="0"/>
              </a:rPr>
              <a:t>Hafriyat</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malzeme</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uygun</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koşullarda</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depolanacaktır</a:t>
            </a:r>
            <a:r>
              <a:rPr lang="en-US" b="1" dirty="0" smtClean="0">
                <a:solidFill>
                  <a:srgbClr val="000092"/>
                </a:solidFill>
                <a:latin typeface="Arial" pitchFamily="34" charset="0"/>
                <a:cs typeface="Arial" pitchFamily="34" charset="0"/>
              </a:rPr>
              <a:t>.</a:t>
            </a:r>
            <a:endParaRPr lang="tr-TR" b="1" dirty="0" smtClean="0">
              <a:solidFill>
                <a:srgbClr val="000092"/>
              </a:solidFill>
              <a:latin typeface="Arial" pitchFamily="34" charset="0"/>
              <a:cs typeface="Arial" pitchFamily="34" charset="0"/>
            </a:endParaRPr>
          </a:p>
          <a:p>
            <a:pPr marL="108000" lvl="1">
              <a:spcBef>
                <a:spcPts val="400"/>
              </a:spcBef>
              <a:spcAft>
                <a:spcPts val="400"/>
              </a:spcAft>
              <a:buFont typeface="Wingdings" pitchFamily="2" charset="2"/>
              <a:buChar char="ü"/>
            </a:pPr>
            <a:r>
              <a:rPr lang="en-US" b="1" dirty="0" err="1" smtClean="0">
                <a:solidFill>
                  <a:srgbClr val="000092"/>
                </a:solidFill>
                <a:latin typeface="Arial" pitchFamily="34" charset="0"/>
                <a:cs typeface="Arial" pitchFamily="34" charset="0"/>
              </a:rPr>
              <a:t>Kırık</a:t>
            </a:r>
            <a:r>
              <a:rPr lang="en-US" b="1" dirty="0" smtClean="0">
                <a:solidFill>
                  <a:srgbClr val="000092"/>
                </a:solidFill>
                <a:latin typeface="Arial" pitchFamily="34" charset="0"/>
                <a:cs typeface="Arial" pitchFamily="34" charset="0"/>
              </a:rPr>
              <a:t> </a:t>
            </a:r>
            <a:r>
              <a:rPr lang="en-US" b="1" dirty="0" err="1">
                <a:solidFill>
                  <a:srgbClr val="000092"/>
                </a:solidFill>
                <a:latin typeface="Arial" pitchFamily="34" charset="0"/>
                <a:cs typeface="Arial" pitchFamily="34" charset="0"/>
              </a:rPr>
              <a:t>boruların</a:t>
            </a:r>
            <a:r>
              <a:rPr lang="en-US" b="1" dirty="0">
                <a:solidFill>
                  <a:srgbClr val="000092"/>
                </a:solidFill>
                <a:latin typeface="Arial" pitchFamily="34" charset="0"/>
                <a:cs typeface="Arial" pitchFamily="34" charset="0"/>
              </a:rPr>
              <a:t> </a:t>
            </a:r>
            <a:r>
              <a:rPr lang="en-US" b="1" dirty="0" err="1">
                <a:solidFill>
                  <a:srgbClr val="000092"/>
                </a:solidFill>
                <a:latin typeface="Arial" pitchFamily="34" charset="0"/>
                <a:cs typeface="Arial" pitchFamily="34" charset="0"/>
              </a:rPr>
              <a:t>ve</a:t>
            </a:r>
            <a:r>
              <a:rPr lang="en-US" b="1" dirty="0">
                <a:solidFill>
                  <a:srgbClr val="000092"/>
                </a:solidFill>
                <a:latin typeface="Arial" pitchFamily="34" charset="0"/>
                <a:cs typeface="Arial" pitchFamily="34" charset="0"/>
              </a:rPr>
              <a:t> </a:t>
            </a:r>
            <a:r>
              <a:rPr lang="en-US" b="1" dirty="0" err="1">
                <a:solidFill>
                  <a:srgbClr val="000092"/>
                </a:solidFill>
                <a:latin typeface="Arial" pitchFamily="34" charset="0"/>
                <a:cs typeface="Arial" pitchFamily="34" charset="0"/>
              </a:rPr>
              <a:t>diğer</a:t>
            </a:r>
            <a:r>
              <a:rPr lang="en-US" b="1" dirty="0">
                <a:solidFill>
                  <a:srgbClr val="000092"/>
                </a:solidFill>
                <a:latin typeface="Arial" pitchFamily="34" charset="0"/>
                <a:cs typeface="Arial" pitchFamily="34" charset="0"/>
              </a:rPr>
              <a:t> </a:t>
            </a:r>
            <a:r>
              <a:rPr lang="en-US" b="1" dirty="0" err="1">
                <a:solidFill>
                  <a:srgbClr val="000092"/>
                </a:solidFill>
                <a:latin typeface="Arial" pitchFamily="34" charset="0"/>
                <a:cs typeface="Arial" pitchFamily="34" charset="0"/>
              </a:rPr>
              <a:t>ekipman</a:t>
            </a:r>
            <a:r>
              <a:rPr lang="en-US" b="1" dirty="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onarımları</a:t>
            </a:r>
            <a:r>
              <a:rPr lang="tr-TR"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geciktirilmeden</a:t>
            </a:r>
            <a:r>
              <a:rPr lang="en-US" b="1" dirty="0" smtClean="0">
                <a:solidFill>
                  <a:srgbClr val="000092"/>
                </a:solidFill>
                <a:latin typeface="Arial" pitchFamily="34" charset="0"/>
                <a:cs typeface="Arial" pitchFamily="34" charset="0"/>
              </a:rPr>
              <a:t> </a:t>
            </a:r>
            <a:r>
              <a:rPr lang="tr-TR" b="1" dirty="0" smtClean="0">
                <a:solidFill>
                  <a:srgbClr val="000092"/>
                </a:solidFill>
                <a:latin typeface="Arial" pitchFamily="34" charset="0"/>
                <a:cs typeface="Arial" pitchFamily="34" charset="0"/>
              </a:rPr>
              <a:t>yapılacak</a:t>
            </a:r>
            <a:r>
              <a:rPr lang="en-US" b="1" dirty="0" err="1" smtClean="0">
                <a:solidFill>
                  <a:srgbClr val="000092"/>
                </a:solidFill>
                <a:latin typeface="Arial" pitchFamily="34" charset="0"/>
                <a:cs typeface="Arial" pitchFamily="34" charset="0"/>
              </a:rPr>
              <a:t>tır</a:t>
            </a:r>
            <a:r>
              <a:rPr lang="en-US" b="1" dirty="0" smtClean="0">
                <a:solidFill>
                  <a:srgbClr val="000092"/>
                </a:solidFill>
                <a:latin typeface="Arial" pitchFamily="34" charset="0"/>
                <a:cs typeface="Arial" pitchFamily="34" charset="0"/>
              </a:rPr>
              <a:t>.</a:t>
            </a:r>
            <a:endParaRPr lang="en-US" b="1" dirty="0">
              <a:solidFill>
                <a:srgbClr val="000092"/>
              </a:solidFill>
              <a:latin typeface="Arial" pitchFamily="34" charset="0"/>
              <a:cs typeface="Arial" pitchFamily="34" charset="0"/>
            </a:endParaRPr>
          </a:p>
          <a:p>
            <a:pPr marL="108000" lvl="1">
              <a:spcBef>
                <a:spcPts val="400"/>
              </a:spcBef>
              <a:spcAft>
                <a:spcPts val="400"/>
              </a:spcAft>
              <a:buFont typeface="Wingdings" pitchFamily="2" charset="2"/>
              <a:buChar char="ü"/>
            </a:pPr>
            <a:r>
              <a:rPr lang="en-US" b="1" dirty="0" err="1" smtClean="0">
                <a:solidFill>
                  <a:srgbClr val="000092"/>
                </a:solidFill>
                <a:latin typeface="Arial" pitchFamily="34" charset="0"/>
                <a:cs typeface="Arial" pitchFamily="34" charset="0"/>
              </a:rPr>
              <a:t>Sistem</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taşmaları</a:t>
            </a:r>
            <a:r>
              <a:rPr lang="en-US" b="1" dirty="0" smtClean="0">
                <a:solidFill>
                  <a:srgbClr val="000092"/>
                </a:solidFill>
                <a:latin typeface="Arial" pitchFamily="34" charset="0"/>
                <a:cs typeface="Arial" pitchFamily="34" charset="0"/>
              </a:rPr>
              <a:t> </a:t>
            </a:r>
            <a:r>
              <a:rPr lang="en-US" b="1" dirty="0" err="1">
                <a:solidFill>
                  <a:srgbClr val="000092"/>
                </a:solidFill>
                <a:latin typeface="Arial" pitchFamily="34" charset="0"/>
                <a:cs typeface="Arial" pitchFamily="34" charset="0"/>
              </a:rPr>
              <a:t>mümkün</a:t>
            </a:r>
            <a:r>
              <a:rPr lang="en-US" b="1" dirty="0">
                <a:solidFill>
                  <a:srgbClr val="000092"/>
                </a:solidFill>
                <a:latin typeface="Arial" pitchFamily="34" charset="0"/>
                <a:cs typeface="Arial" pitchFamily="34" charset="0"/>
              </a:rPr>
              <a:t> </a:t>
            </a:r>
            <a:r>
              <a:rPr lang="en-US" b="1" dirty="0" err="1">
                <a:solidFill>
                  <a:srgbClr val="000092"/>
                </a:solidFill>
                <a:latin typeface="Arial" pitchFamily="34" charset="0"/>
                <a:cs typeface="Arial" pitchFamily="34" charset="0"/>
              </a:rPr>
              <a:t>olduğunca</a:t>
            </a:r>
            <a:r>
              <a:rPr lang="en-US" b="1" dirty="0">
                <a:solidFill>
                  <a:srgbClr val="000092"/>
                </a:solidFill>
                <a:latin typeface="Arial" pitchFamily="34" charset="0"/>
                <a:cs typeface="Arial" pitchFamily="34" charset="0"/>
              </a:rPr>
              <a:t> </a:t>
            </a:r>
            <a:r>
              <a:rPr lang="tr-TR" b="1" dirty="0" smtClean="0">
                <a:solidFill>
                  <a:srgbClr val="000092"/>
                </a:solidFill>
                <a:latin typeface="Arial" pitchFamily="34" charset="0"/>
                <a:cs typeface="Arial" pitchFamily="34" charset="0"/>
              </a:rPr>
              <a:t>önlenecek</a:t>
            </a:r>
            <a:r>
              <a:rPr lang="en-US" b="1" dirty="0" err="1" smtClean="0">
                <a:solidFill>
                  <a:srgbClr val="000092"/>
                </a:solidFill>
                <a:latin typeface="Arial" pitchFamily="34" charset="0"/>
                <a:cs typeface="Arial" pitchFamily="34" charset="0"/>
              </a:rPr>
              <a:t>tir</a:t>
            </a:r>
            <a:r>
              <a:rPr lang="en-US" b="1" dirty="0" smtClean="0">
                <a:solidFill>
                  <a:srgbClr val="000092"/>
                </a:solidFill>
                <a:latin typeface="Arial" pitchFamily="34" charset="0"/>
                <a:cs typeface="Arial" pitchFamily="34" charset="0"/>
              </a:rPr>
              <a:t>.</a:t>
            </a:r>
            <a:endParaRPr lang="tr-TR" b="1" dirty="0" smtClean="0">
              <a:solidFill>
                <a:srgbClr val="000092"/>
              </a:solidFill>
              <a:latin typeface="Arial" pitchFamily="34" charset="0"/>
              <a:cs typeface="Arial" pitchFamily="34" charset="0"/>
            </a:endParaRPr>
          </a:p>
          <a:p>
            <a:pPr marL="108000" lvl="1">
              <a:spcBef>
                <a:spcPts val="400"/>
              </a:spcBef>
              <a:spcAft>
                <a:spcPts val="400"/>
              </a:spcAft>
              <a:buFont typeface="Wingdings" pitchFamily="2" charset="2"/>
              <a:buChar char="ü"/>
            </a:pPr>
            <a:r>
              <a:rPr lang="tr-TR" b="1" dirty="0">
                <a:solidFill>
                  <a:srgbClr val="000092"/>
                </a:solidFill>
                <a:latin typeface="Arial" pitchFamily="34" charset="0"/>
                <a:cs typeface="Arial" pitchFamily="34" charset="0"/>
              </a:rPr>
              <a:t>Mevzuata uygun atık yönetimi</a:t>
            </a:r>
            <a:r>
              <a:rPr lang="en-US" b="1" dirty="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yapılacaktır</a:t>
            </a:r>
            <a:r>
              <a:rPr lang="tr-TR" b="1" dirty="0" smtClean="0">
                <a:solidFill>
                  <a:srgbClr val="000092"/>
                </a:solidFill>
                <a:latin typeface="Arial" pitchFamily="34" charset="0"/>
                <a:cs typeface="Arial" pitchFamily="34" charset="0"/>
              </a:rPr>
              <a:t>.</a:t>
            </a:r>
            <a:endParaRPr lang="en-US" b="1" dirty="0" smtClean="0">
              <a:solidFill>
                <a:srgbClr val="000092"/>
              </a:solidFill>
              <a:latin typeface="Arial" pitchFamily="34" charset="0"/>
              <a:cs typeface="Arial" pitchFamily="34" charset="0"/>
            </a:endParaRPr>
          </a:p>
          <a:p>
            <a:pPr marL="108000" lvl="1">
              <a:spcBef>
                <a:spcPts val="400"/>
              </a:spcBef>
              <a:spcAft>
                <a:spcPts val="400"/>
              </a:spcAft>
              <a:buFont typeface="Wingdings" pitchFamily="2" charset="2"/>
              <a:buChar char="ü"/>
            </a:pPr>
            <a:r>
              <a:rPr lang="en-US" b="1" dirty="0" err="1" smtClean="0">
                <a:solidFill>
                  <a:srgbClr val="000092"/>
                </a:solidFill>
                <a:latin typeface="Arial" pitchFamily="34" charset="0"/>
                <a:cs typeface="Arial" pitchFamily="34" charset="0"/>
              </a:rPr>
              <a:t>Atıksu</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arıtma</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tesisinin</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deşarj</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suyunun</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kalitesi</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izlenecektir</a:t>
            </a:r>
            <a:r>
              <a:rPr lang="en-US" b="1" dirty="0" smtClean="0">
                <a:solidFill>
                  <a:srgbClr val="000092"/>
                </a:solidFill>
                <a:latin typeface="Arial" pitchFamily="34" charset="0"/>
                <a:cs typeface="Arial" pitchFamily="34" charset="0"/>
              </a:rPr>
              <a:t>.</a:t>
            </a:r>
            <a:endParaRPr lang="en-US" b="1" dirty="0">
              <a:solidFill>
                <a:srgbClr val="000092"/>
              </a:solidFill>
              <a:latin typeface="Arial" pitchFamily="34" charset="0"/>
              <a:cs typeface="Arial" pitchFamily="34" charset="0"/>
            </a:endParaRPr>
          </a:p>
        </p:txBody>
      </p:sp>
      <p:sp>
        <p:nvSpPr>
          <p:cNvPr id="14" name="TextBox 13"/>
          <p:cNvSpPr txBox="1"/>
          <p:nvPr/>
        </p:nvSpPr>
        <p:spPr>
          <a:xfrm>
            <a:off x="457200" y="224135"/>
            <a:ext cx="8305800" cy="461665"/>
          </a:xfrm>
          <a:prstGeom prst="rect">
            <a:avLst/>
          </a:prstGeom>
          <a:noFill/>
          <a:ln w="25400">
            <a:solidFill>
              <a:srgbClr val="FE5002"/>
            </a:solidFill>
          </a:ln>
          <a:effectLst>
            <a:innerShdw blurRad="1270000" dist="2540000" dir="21540000">
              <a:prstClr val="black"/>
            </a:innerShdw>
          </a:effectLst>
        </p:spPr>
        <p:txBody>
          <a:bodyPr wrap="square">
            <a:spAutoFit/>
          </a:bodyPr>
          <a:lstStyle/>
          <a:p>
            <a:pPr algn="ctr" fontAlgn="auto">
              <a:spcBef>
                <a:spcPts val="0"/>
              </a:spcBef>
              <a:spcAft>
                <a:spcPts val="0"/>
              </a:spcAft>
              <a:defRPr/>
            </a:pPr>
            <a:r>
              <a:rPr lang="en-US" sz="2400" b="1" dirty="0" smtClean="0">
                <a:solidFill>
                  <a:srgbClr val="FE5002"/>
                </a:solidFill>
                <a:effectLst>
                  <a:outerShdw blurRad="38100" dist="38100" dir="2700000" algn="tl">
                    <a:srgbClr val="000000">
                      <a:alpha val="43137"/>
                    </a:srgbClr>
                  </a:outerShdw>
                </a:effectLst>
                <a:latin typeface="Arial" pitchFamily="34" charset="0"/>
                <a:cs typeface="Arial" pitchFamily="34" charset="0"/>
              </a:rPr>
              <a:t>SU KAYNAKLARI</a:t>
            </a:r>
            <a:endParaRPr lang="tr-TR" sz="2400" b="1" dirty="0">
              <a:solidFill>
                <a:srgbClr val="FE5002"/>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7" name="TextBox 6"/>
          <p:cNvSpPr txBox="1"/>
          <p:nvPr/>
        </p:nvSpPr>
        <p:spPr>
          <a:xfrm>
            <a:off x="457200" y="452735"/>
            <a:ext cx="8305800" cy="461665"/>
          </a:xfrm>
          <a:prstGeom prst="rect">
            <a:avLst/>
          </a:prstGeom>
          <a:noFill/>
          <a:ln w="25400">
            <a:solidFill>
              <a:srgbClr val="FE5002"/>
            </a:solidFill>
          </a:ln>
          <a:effectLst>
            <a:innerShdw blurRad="1270000" dist="2540000" dir="21540000">
              <a:prstClr val="black"/>
            </a:innerShdw>
          </a:effectLst>
        </p:spPr>
        <p:txBody>
          <a:bodyPr wrap="square">
            <a:spAutoFit/>
          </a:bodyPr>
          <a:lstStyle/>
          <a:p>
            <a:pPr algn="ctr" fontAlgn="auto">
              <a:spcBef>
                <a:spcPts val="0"/>
              </a:spcBef>
              <a:spcAft>
                <a:spcPts val="0"/>
              </a:spcAft>
              <a:defRPr/>
            </a:pPr>
            <a:r>
              <a:rPr lang="tr-TR" sz="2400" b="1" dirty="0" smtClean="0">
                <a:solidFill>
                  <a:srgbClr val="FE5002"/>
                </a:solidFill>
                <a:effectLst>
                  <a:outerShdw blurRad="38100" dist="38100" dir="2700000" algn="tl">
                    <a:srgbClr val="000000">
                      <a:alpha val="43137"/>
                    </a:srgbClr>
                  </a:outerShdw>
                </a:effectLst>
                <a:latin typeface="Arial" pitchFamily="34" charset="0"/>
                <a:cs typeface="Arial" pitchFamily="34" charset="0"/>
              </a:rPr>
              <a:t>HAVA KALİTESİ</a:t>
            </a:r>
            <a:r>
              <a:rPr lang="en-US" sz="2400" b="1" dirty="0">
                <a:solidFill>
                  <a:srgbClr val="FE5002"/>
                </a:solidFill>
                <a:effectLst>
                  <a:outerShdw blurRad="38100" dist="38100" dir="2700000" algn="tl">
                    <a:srgbClr val="000000">
                      <a:alpha val="43137"/>
                    </a:srgbClr>
                  </a:outerShdw>
                </a:effectLst>
                <a:latin typeface="Arial" pitchFamily="34" charset="0"/>
                <a:cs typeface="Arial" pitchFamily="34" charset="0"/>
              </a:rPr>
              <a:t> </a:t>
            </a:r>
            <a:r>
              <a:rPr lang="tr-TR" sz="2400" b="1" dirty="0" smtClean="0">
                <a:solidFill>
                  <a:srgbClr val="FE5002"/>
                </a:solidFill>
                <a:effectLst>
                  <a:outerShdw blurRad="38100" dist="38100" dir="2700000" algn="tl">
                    <a:srgbClr val="000000">
                      <a:alpha val="43137"/>
                    </a:srgbClr>
                  </a:outerShdw>
                </a:effectLst>
                <a:latin typeface="Arial" pitchFamily="34" charset="0"/>
                <a:cs typeface="Arial" pitchFamily="34" charset="0"/>
              </a:rPr>
              <a:t>VE GÜRÜLTÜ</a:t>
            </a:r>
            <a:endParaRPr lang="tr-TR" sz="2400" b="1" dirty="0">
              <a:solidFill>
                <a:srgbClr val="FE5002"/>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Rectangle 1"/>
          <p:cNvSpPr>
            <a:spLocks noChangeArrowheads="1"/>
          </p:cNvSpPr>
          <p:nvPr/>
        </p:nvSpPr>
        <p:spPr bwMode="auto">
          <a:xfrm>
            <a:off x="228600" y="1066800"/>
            <a:ext cx="8763000" cy="2128788"/>
          </a:xfrm>
          <a:prstGeom prst="rect">
            <a:avLst/>
          </a:prstGeom>
          <a:solidFill>
            <a:srgbClr val="F8D49E"/>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spcBef>
                <a:spcPts val="400"/>
              </a:spcBef>
              <a:spcAft>
                <a:spcPts val="400"/>
              </a:spcAft>
            </a:pPr>
            <a:r>
              <a:rPr lang="tr-TR" b="1" u="sng" dirty="0" smtClean="0">
                <a:solidFill>
                  <a:srgbClr val="000092"/>
                </a:solidFill>
                <a:latin typeface="Arial" pitchFamily="34" charset="0"/>
                <a:cs typeface="Arial" pitchFamily="34" charset="0"/>
              </a:rPr>
              <a:t>Olası Etkiler</a:t>
            </a:r>
            <a:r>
              <a:rPr lang="tr-TR" b="1" dirty="0" smtClean="0">
                <a:solidFill>
                  <a:srgbClr val="000092"/>
                </a:solidFill>
                <a:latin typeface="Arial" pitchFamily="34" charset="0"/>
                <a:cs typeface="Arial" pitchFamily="34" charset="0"/>
              </a:rPr>
              <a:t> </a:t>
            </a:r>
          </a:p>
          <a:p>
            <a:pPr marL="72000" lvl="0" algn="just">
              <a:lnSpc>
                <a:spcPct val="150000"/>
              </a:lnSpc>
              <a:spcBef>
                <a:spcPts val="600"/>
              </a:spcBef>
              <a:spcAft>
                <a:spcPts val="600"/>
              </a:spcAft>
              <a:buFont typeface="Wingdings" pitchFamily="2" charset="2"/>
              <a:buChar char="q"/>
            </a:pPr>
            <a:r>
              <a:rPr lang="tr-TR" sz="1600" b="1" dirty="0" smtClean="0">
                <a:solidFill>
                  <a:srgbClr val="000092"/>
                </a:solidFill>
                <a:latin typeface="Arial" pitchFamily="34" charset="0"/>
                <a:cs typeface="Arial" pitchFamily="34" charset="0"/>
              </a:rPr>
              <a:t> İnşaat aşamasında inşaat makineleri, nakliye, malzeme teslimi, kazı-dolgu faaliyetleri kaynaklı toz ve gürültü etkisi</a:t>
            </a:r>
            <a:r>
              <a:rPr lang="en-US" sz="1600" b="1" dirty="0" smtClean="0">
                <a:solidFill>
                  <a:srgbClr val="000092"/>
                </a:solidFill>
                <a:latin typeface="Arial" pitchFamily="34" charset="0"/>
                <a:cs typeface="Arial" pitchFamily="34" charset="0"/>
              </a:rPr>
              <a:t>,</a:t>
            </a:r>
            <a:endParaRPr lang="tr-TR" sz="1600" b="1" dirty="0" smtClean="0">
              <a:solidFill>
                <a:srgbClr val="000092"/>
              </a:solidFill>
              <a:latin typeface="Arial" pitchFamily="34" charset="0"/>
              <a:cs typeface="Arial" pitchFamily="34" charset="0"/>
            </a:endParaRPr>
          </a:p>
          <a:p>
            <a:pPr marL="72000" lvl="0">
              <a:lnSpc>
                <a:spcPct val="150000"/>
              </a:lnSpc>
              <a:spcBef>
                <a:spcPts val="600"/>
              </a:spcBef>
              <a:spcAft>
                <a:spcPts val="600"/>
              </a:spcAft>
              <a:buFont typeface="Wingdings" pitchFamily="2" charset="2"/>
              <a:buChar char="q"/>
            </a:pPr>
            <a:r>
              <a:rPr lang="tr-TR"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İşletme</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aşamasında</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bakım-onarım</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çalışmaları</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kapsamında</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inşaat</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aşamasındakilere</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benzer</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etkiler</a:t>
            </a:r>
            <a:r>
              <a:rPr lang="en-US" sz="1600" b="1" dirty="0" smtClean="0">
                <a:solidFill>
                  <a:srgbClr val="000092"/>
                </a:solidFill>
                <a:latin typeface="Arial" pitchFamily="34" charset="0"/>
                <a:cs typeface="Arial" pitchFamily="34" charset="0"/>
              </a:rPr>
              <a:t>,</a:t>
            </a:r>
          </a:p>
        </p:txBody>
      </p:sp>
      <p:sp>
        <p:nvSpPr>
          <p:cNvPr id="12" name="Rectangle 1"/>
          <p:cNvSpPr>
            <a:spLocks noChangeArrowheads="1"/>
          </p:cNvSpPr>
          <p:nvPr/>
        </p:nvSpPr>
        <p:spPr bwMode="auto">
          <a:xfrm>
            <a:off x="228600" y="3249052"/>
            <a:ext cx="8763000" cy="3185487"/>
          </a:xfrm>
          <a:prstGeom prst="rect">
            <a:avLst/>
          </a:prstGeom>
          <a:solidFill>
            <a:srgbClr val="99CC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7">
              <a:lnSpc>
                <a:spcPct val="150000"/>
              </a:lnSpc>
              <a:spcBef>
                <a:spcPts val="600"/>
              </a:spcBef>
            </a:pPr>
            <a:r>
              <a:rPr lang="tr-TR" b="1" u="sng" dirty="0" smtClean="0">
                <a:solidFill>
                  <a:srgbClr val="000092"/>
                </a:solidFill>
                <a:latin typeface="Arial" pitchFamily="34" charset="0"/>
                <a:cs typeface="Arial" pitchFamily="34" charset="0"/>
              </a:rPr>
              <a:t>Alınacak Önlemler </a:t>
            </a:r>
          </a:p>
          <a:p>
            <a:pPr marL="108000" lvl="8">
              <a:lnSpc>
                <a:spcPct val="150000"/>
              </a:lnSpc>
              <a:spcBef>
                <a:spcPts val="600"/>
              </a:spcBef>
              <a:buFont typeface="Wingdings" pitchFamily="2" charset="2"/>
              <a:buChar char="ü"/>
            </a:pP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Toz</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bastırma</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için</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sulama</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yapılması</a:t>
            </a:r>
            <a:r>
              <a:rPr lang="en-US" sz="1600" b="1" dirty="0" smtClean="0">
                <a:solidFill>
                  <a:srgbClr val="000092"/>
                </a:solidFill>
                <a:latin typeface="Arial" pitchFamily="34" charset="0"/>
                <a:cs typeface="Arial" pitchFamily="34" charset="0"/>
              </a:rPr>
              <a:t>,</a:t>
            </a:r>
          </a:p>
          <a:p>
            <a:pPr marL="108000" lvl="8">
              <a:lnSpc>
                <a:spcPct val="150000"/>
              </a:lnSpc>
              <a:spcBef>
                <a:spcPts val="600"/>
              </a:spcBef>
              <a:buFont typeface="Wingdings" pitchFamily="2" charset="2"/>
              <a:buChar char="ü"/>
            </a:pPr>
            <a:r>
              <a:rPr lang="tr-TR" sz="1600" b="1" dirty="0" smtClean="0">
                <a:solidFill>
                  <a:srgbClr val="000092"/>
                </a:solidFill>
                <a:latin typeface="Arial" pitchFamily="34" charset="0"/>
                <a:cs typeface="Arial" pitchFamily="34" charset="0"/>
              </a:rPr>
              <a:t> Gürültü seviyesi düşük ekipmanların tercih edilmesi, </a:t>
            </a:r>
          </a:p>
          <a:p>
            <a:pPr marL="108000" lvl="8">
              <a:lnSpc>
                <a:spcPct val="150000"/>
              </a:lnSpc>
              <a:spcBef>
                <a:spcPts val="600"/>
              </a:spcBef>
              <a:buFont typeface="Wingdings" pitchFamily="2" charset="2"/>
              <a:buChar char="ü"/>
            </a:pPr>
            <a:r>
              <a:rPr lang="tr-TR" sz="1600" b="1" dirty="0" smtClean="0">
                <a:solidFill>
                  <a:srgbClr val="000092"/>
                </a:solidFill>
                <a:latin typeface="Arial" pitchFamily="34" charset="0"/>
                <a:cs typeface="Arial" pitchFamily="34" charset="0"/>
              </a:rPr>
              <a:t> Makine </a:t>
            </a:r>
            <a:r>
              <a:rPr lang="tr-TR" sz="1600" b="1" dirty="0">
                <a:solidFill>
                  <a:srgbClr val="000092"/>
                </a:solidFill>
                <a:latin typeface="Arial" pitchFamily="34" charset="0"/>
                <a:cs typeface="Arial" pitchFamily="34" charset="0"/>
              </a:rPr>
              <a:t>ve ekipmanların aynı noktada/yerde çalıştırılmayıp, sahaya dağıtılması,</a:t>
            </a:r>
          </a:p>
          <a:p>
            <a:pPr marL="108000" lvl="8">
              <a:lnSpc>
                <a:spcPct val="150000"/>
              </a:lnSpc>
              <a:spcBef>
                <a:spcPts val="600"/>
              </a:spcBef>
              <a:buFont typeface="Wingdings" pitchFamily="2" charset="2"/>
              <a:buChar char="ü"/>
            </a:pPr>
            <a:r>
              <a:rPr lang="tr-TR" sz="1600" b="1" dirty="0" smtClean="0">
                <a:solidFill>
                  <a:srgbClr val="000092"/>
                </a:solidFill>
                <a:latin typeface="Arial" pitchFamily="34" charset="0"/>
                <a:cs typeface="Arial" pitchFamily="34" charset="0"/>
              </a:rPr>
              <a:t> Düşük </a:t>
            </a:r>
            <a:r>
              <a:rPr lang="tr-TR" sz="1600" b="1" dirty="0">
                <a:solidFill>
                  <a:srgbClr val="000092"/>
                </a:solidFill>
                <a:latin typeface="Arial" pitchFamily="34" charset="0"/>
                <a:cs typeface="Arial" pitchFamily="34" charset="0"/>
              </a:rPr>
              <a:t>ses seviyesine sahip ekipmanların </a:t>
            </a:r>
            <a:r>
              <a:rPr lang="tr-TR" sz="1600" b="1" dirty="0" smtClean="0">
                <a:solidFill>
                  <a:srgbClr val="000092"/>
                </a:solidFill>
                <a:latin typeface="Arial" pitchFamily="34" charset="0"/>
                <a:cs typeface="Arial" pitchFamily="34" charset="0"/>
              </a:rPr>
              <a:t>seçilmesi,</a:t>
            </a:r>
            <a:endParaRPr lang="tr-TR" sz="1600" b="1" dirty="0">
              <a:solidFill>
                <a:srgbClr val="000092"/>
              </a:solidFill>
              <a:latin typeface="Arial" pitchFamily="34" charset="0"/>
              <a:cs typeface="Arial" pitchFamily="34" charset="0"/>
            </a:endParaRPr>
          </a:p>
          <a:p>
            <a:pPr marL="108000" lvl="8">
              <a:lnSpc>
                <a:spcPct val="150000"/>
              </a:lnSpc>
              <a:spcBef>
                <a:spcPts val="600"/>
              </a:spcBef>
              <a:buFont typeface="Wingdings" pitchFamily="2" charset="2"/>
              <a:buChar char="ü"/>
            </a:pPr>
            <a:r>
              <a:rPr lang="tr-TR" sz="1600" b="1" dirty="0" smtClean="0">
                <a:solidFill>
                  <a:srgbClr val="000092"/>
                </a:solidFill>
                <a:latin typeface="Arial" pitchFamily="34" charset="0"/>
                <a:cs typeface="Arial" pitchFamily="34" charset="0"/>
              </a:rPr>
              <a:t> Makine </a:t>
            </a:r>
            <a:r>
              <a:rPr lang="tr-TR" sz="1600" b="1" dirty="0">
                <a:solidFill>
                  <a:srgbClr val="000092"/>
                </a:solidFill>
                <a:latin typeface="Arial" pitchFamily="34" charset="0"/>
                <a:cs typeface="Arial" pitchFamily="34" charset="0"/>
              </a:rPr>
              <a:t>ve ekipmanların düzenli bakımının yapılması,</a:t>
            </a:r>
          </a:p>
          <a:p>
            <a:pPr marL="108000" lvl="8">
              <a:lnSpc>
                <a:spcPct val="150000"/>
              </a:lnSpc>
              <a:spcBef>
                <a:spcPts val="600"/>
              </a:spcBef>
              <a:buFont typeface="Wingdings" pitchFamily="2" charset="2"/>
              <a:buChar char="ü"/>
            </a:pPr>
            <a:r>
              <a:rPr lang="tr-TR" sz="1600" b="1" dirty="0" smtClean="0">
                <a:solidFill>
                  <a:srgbClr val="000092"/>
                </a:solidFill>
                <a:latin typeface="Arial" pitchFamily="34" charset="0"/>
                <a:cs typeface="Arial" pitchFamily="34" charset="0"/>
              </a:rPr>
              <a:t> Etkili bir şikayet mekanizmasının kurulması</a:t>
            </a:r>
            <a:r>
              <a:rPr lang="tr-TR" sz="1600" b="1" dirty="0">
                <a:solidFill>
                  <a:srgbClr val="000092"/>
                </a:solidFill>
                <a:latin typeface="Arial" pitchFamily="34" charset="0"/>
                <a:cs typeface="Arial" pitchFamily="34" charset="0"/>
              </a:rPr>
              <a:t>.</a:t>
            </a:r>
            <a:endParaRPr lang="tr-TR" sz="1600" b="1" dirty="0" smtClean="0">
              <a:solidFill>
                <a:srgbClr val="00009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7" name="TextBox 6"/>
          <p:cNvSpPr txBox="1"/>
          <p:nvPr/>
        </p:nvSpPr>
        <p:spPr>
          <a:xfrm>
            <a:off x="457200" y="513999"/>
            <a:ext cx="8305800" cy="461665"/>
          </a:xfrm>
          <a:prstGeom prst="rect">
            <a:avLst/>
          </a:prstGeom>
          <a:noFill/>
          <a:ln w="25400">
            <a:solidFill>
              <a:srgbClr val="FE5002"/>
            </a:solidFill>
          </a:ln>
          <a:effectLst>
            <a:innerShdw blurRad="1270000" dist="2540000" dir="21540000">
              <a:prstClr val="black"/>
            </a:innerShdw>
          </a:effectLst>
        </p:spPr>
        <p:txBody>
          <a:bodyPr wrap="square">
            <a:spAutoFit/>
          </a:bodyPr>
          <a:lstStyle/>
          <a:p>
            <a:pPr algn="ctr" fontAlgn="auto">
              <a:spcBef>
                <a:spcPts val="0"/>
              </a:spcBef>
              <a:spcAft>
                <a:spcPts val="0"/>
              </a:spcAft>
              <a:defRPr/>
            </a:pPr>
            <a:r>
              <a:rPr lang="tr-TR" sz="2400" b="1" dirty="0" smtClean="0">
                <a:solidFill>
                  <a:srgbClr val="FE5002"/>
                </a:solidFill>
                <a:effectLst>
                  <a:outerShdw blurRad="38100" dist="38100" dir="2700000" algn="tl">
                    <a:srgbClr val="000000">
                      <a:alpha val="43137"/>
                    </a:srgbClr>
                  </a:outerShdw>
                </a:effectLst>
                <a:latin typeface="Arial" pitchFamily="34" charset="0"/>
                <a:cs typeface="Arial" pitchFamily="34" charset="0"/>
              </a:rPr>
              <a:t>KOKU</a:t>
            </a:r>
            <a:endParaRPr lang="tr-TR" sz="2400" b="1" dirty="0">
              <a:solidFill>
                <a:srgbClr val="FE5002"/>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Rectangle 1"/>
          <p:cNvSpPr>
            <a:spLocks noChangeArrowheads="1"/>
          </p:cNvSpPr>
          <p:nvPr/>
        </p:nvSpPr>
        <p:spPr bwMode="auto">
          <a:xfrm>
            <a:off x="173566" y="1074575"/>
            <a:ext cx="8818033" cy="866904"/>
          </a:xfrm>
          <a:prstGeom prst="rect">
            <a:avLst/>
          </a:prstGeom>
          <a:solidFill>
            <a:srgbClr val="F8D49E"/>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spcBef>
                <a:spcPts val="400"/>
              </a:spcBef>
              <a:spcAft>
                <a:spcPts val="400"/>
              </a:spcAft>
            </a:pPr>
            <a:r>
              <a:rPr lang="tr-TR" b="1" u="sng" dirty="0" smtClean="0">
                <a:solidFill>
                  <a:srgbClr val="000092"/>
                </a:solidFill>
                <a:latin typeface="Arial" pitchFamily="34" charset="0"/>
                <a:cs typeface="Arial" pitchFamily="34" charset="0"/>
              </a:rPr>
              <a:t>Olası Etkiler</a:t>
            </a:r>
            <a:r>
              <a:rPr lang="tr-TR" b="1" dirty="0" smtClean="0">
                <a:solidFill>
                  <a:srgbClr val="000092"/>
                </a:solidFill>
                <a:latin typeface="Arial" pitchFamily="34" charset="0"/>
                <a:cs typeface="Arial" pitchFamily="34" charset="0"/>
              </a:rPr>
              <a:t> </a:t>
            </a:r>
          </a:p>
          <a:p>
            <a:pPr marL="72000" lvl="0" algn="just">
              <a:lnSpc>
                <a:spcPct val="150000"/>
              </a:lnSpc>
              <a:spcBef>
                <a:spcPts val="600"/>
              </a:spcBef>
              <a:spcAft>
                <a:spcPts val="600"/>
              </a:spcAft>
              <a:buFont typeface="Wingdings" pitchFamily="2" charset="2"/>
              <a:buChar char="q"/>
            </a:pPr>
            <a:r>
              <a:rPr lang="tr-TR" sz="1600" b="1" dirty="0" smtClean="0">
                <a:solidFill>
                  <a:srgbClr val="000092"/>
                </a:solidFill>
                <a:latin typeface="Arial" pitchFamily="34" charset="0"/>
                <a:cs typeface="Arial" pitchFamily="34" charset="0"/>
              </a:rPr>
              <a:t> </a:t>
            </a:r>
            <a:r>
              <a:rPr lang="tr-TR" sz="1600" b="1" dirty="0" err="1" smtClean="0">
                <a:solidFill>
                  <a:srgbClr val="000092"/>
                </a:solidFill>
                <a:latin typeface="Arial" pitchFamily="34" charset="0"/>
                <a:cs typeface="Arial" pitchFamily="34" charset="0"/>
              </a:rPr>
              <a:t>Atıksu</a:t>
            </a:r>
            <a:r>
              <a:rPr lang="tr-TR" sz="1600" b="1" dirty="0" smtClean="0">
                <a:solidFill>
                  <a:srgbClr val="000092"/>
                </a:solidFill>
                <a:latin typeface="Arial" pitchFamily="34" charset="0"/>
                <a:cs typeface="Arial" pitchFamily="34" charset="0"/>
              </a:rPr>
              <a:t> arıtma tesisi kaynaklı tesis çevresinde rahatsız edici koku oluşumu</a:t>
            </a:r>
            <a:endParaRPr lang="en-US" sz="1600" b="1" dirty="0" smtClean="0">
              <a:solidFill>
                <a:srgbClr val="000092"/>
              </a:solidFill>
              <a:latin typeface="Arial" pitchFamily="34" charset="0"/>
              <a:cs typeface="Arial" pitchFamily="34" charset="0"/>
            </a:endParaRPr>
          </a:p>
        </p:txBody>
      </p:sp>
      <p:sp>
        <p:nvSpPr>
          <p:cNvPr id="12" name="Rectangle 1"/>
          <p:cNvSpPr>
            <a:spLocks noChangeArrowheads="1"/>
          </p:cNvSpPr>
          <p:nvPr/>
        </p:nvSpPr>
        <p:spPr bwMode="auto">
          <a:xfrm>
            <a:off x="190500" y="2170257"/>
            <a:ext cx="8801100" cy="4508927"/>
          </a:xfrm>
          <a:prstGeom prst="rect">
            <a:avLst/>
          </a:prstGeom>
          <a:solidFill>
            <a:srgbClr val="99CC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7">
              <a:lnSpc>
                <a:spcPct val="150000"/>
              </a:lnSpc>
              <a:spcBef>
                <a:spcPts val="600"/>
              </a:spcBef>
            </a:pPr>
            <a:r>
              <a:rPr lang="tr-TR" b="1" u="sng" dirty="0" smtClean="0">
                <a:solidFill>
                  <a:srgbClr val="000092"/>
                </a:solidFill>
                <a:latin typeface="Arial" pitchFamily="34" charset="0"/>
                <a:cs typeface="Arial" pitchFamily="34" charset="0"/>
              </a:rPr>
              <a:t>Alınacak Önlemler </a:t>
            </a:r>
          </a:p>
          <a:p>
            <a:pPr marL="108000" lvl="8">
              <a:lnSpc>
                <a:spcPct val="150000"/>
              </a:lnSpc>
              <a:spcBef>
                <a:spcPts val="600"/>
              </a:spcBef>
              <a:buFont typeface="Wingdings" pitchFamily="2" charset="2"/>
              <a:buChar char="ü"/>
            </a:pPr>
            <a:r>
              <a:rPr lang="en-US" sz="1600" b="1" dirty="0" smtClean="0">
                <a:solidFill>
                  <a:srgbClr val="000092"/>
                </a:solidFill>
                <a:latin typeface="Arial" pitchFamily="34" charset="0"/>
                <a:cs typeface="Arial" pitchFamily="34" charset="0"/>
              </a:rPr>
              <a:t> </a:t>
            </a:r>
            <a:r>
              <a:rPr lang="tr-TR" sz="1600" b="1" dirty="0" smtClean="0">
                <a:solidFill>
                  <a:srgbClr val="000092"/>
                </a:solidFill>
                <a:latin typeface="Arial" pitchFamily="34" charset="0"/>
                <a:cs typeface="Arial" pitchFamily="34" charset="0"/>
              </a:rPr>
              <a:t>Tesis çevresinde koku ile ilgili bir etki olmaması için 3 seviyeli önlemler alınacaktır.</a:t>
            </a:r>
          </a:p>
          <a:p>
            <a:pPr marL="108000" lvl="8">
              <a:lnSpc>
                <a:spcPct val="150000"/>
              </a:lnSpc>
              <a:spcBef>
                <a:spcPts val="600"/>
              </a:spcBef>
              <a:buFont typeface="Wingdings" pitchFamily="2" charset="2"/>
              <a:buChar char="ü"/>
            </a:pPr>
            <a:r>
              <a:rPr lang="tr-TR" sz="1600" b="1" dirty="0">
                <a:solidFill>
                  <a:srgbClr val="000092"/>
                </a:solidFill>
                <a:latin typeface="Arial" pitchFamily="34" charset="0"/>
                <a:cs typeface="Arial" pitchFamily="34" charset="0"/>
              </a:rPr>
              <a:t> </a:t>
            </a:r>
            <a:r>
              <a:rPr lang="tr-TR" sz="1600" b="1" dirty="0" smtClean="0">
                <a:solidFill>
                  <a:srgbClr val="000092"/>
                </a:solidFill>
                <a:latin typeface="Arial" pitchFamily="34" charset="0"/>
                <a:cs typeface="Arial" pitchFamily="34" charset="0"/>
              </a:rPr>
              <a:t>1. Seviye Önlemler: Tesis kapasitesinin üstünde </a:t>
            </a:r>
            <a:r>
              <a:rPr lang="tr-TR" sz="1600" b="1" dirty="0" err="1" smtClean="0">
                <a:solidFill>
                  <a:srgbClr val="000092"/>
                </a:solidFill>
                <a:latin typeface="Arial" pitchFamily="34" charset="0"/>
                <a:cs typeface="Arial" pitchFamily="34" charset="0"/>
              </a:rPr>
              <a:t>atıksu</a:t>
            </a:r>
            <a:r>
              <a:rPr lang="tr-TR" sz="1600" b="1" dirty="0" smtClean="0">
                <a:solidFill>
                  <a:srgbClr val="000092"/>
                </a:solidFill>
                <a:latin typeface="Arial" pitchFamily="34" charset="0"/>
                <a:cs typeface="Arial" pitchFamily="34" charset="0"/>
              </a:rPr>
              <a:t> alınmaması, çamur miktarının azaltılması, ızgaralara takılan atıkların daha sık temizlenmesi, arıtma çamurunun uzun süreler bekletilmemesi, havalandırma oranının artırılması vb. Eğer bu önlemler alınmasına rağmen koku sorunu ortadan kalkmadıysa 2. seviye önlemler alınır.</a:t>
            </a:r>
          </a:p>
          <a:p>
            <a:pPr marL="108000" lvl="8">
              <a:lnSpc>
                <a:spcPct val="150000"/>
              </a:lnSpc>
              <a:spcBef>
                <a:spcPts val="600"/>
              </a:spcBef>
              <a:buFont typeface="Wingdings" pitchFamily="2" charset="2"/>
              <a:buChar char="ü"/>
            </a:pPr>
            <a:r>
              <a:rPr lang="tr-TR" sz="1600" b="1" dirty="0">
                <a:solidFill>
                  <a:srgbClr val="000092"/>
                </a:solidFill>
                <a:latin typeface="Arial" pitchFamily="34" charset="0"/>
                <a:cs typeface="Arial" pitchFamily="34" charset="0"/>
              </a:rPr>
              <a:t> </a:t>
            </a:r>
            <a:r>
              <a:rPr lang="tr-TR" sz="1600" b="1" dirty="0" smtClean="0">
                <a:solidFill>
                  <a:srgbClr val="000092"/>
                </a:solidFill>
                <a:latin typeface="Arial" pitchFamily="34" charset="0"/>
                <a:cs typeface="Arial" pitchFamily="34" charset="0"/>
              </a:rPr>
              <a:t>2. Seviye Önlemler: </a:t>
            </a:r>
            <a:r>
              <a:rPr lang="tr-TR" sz="1600" b="1" dirty="0" err="1" smtClean="0">
                <a:solidFill>
                  <a:srgbClr val="000092"/>
                </a:solidFill>
                <a:latin typeface="Arial" pitchFamily="34" charset="0"/>
                <a:cs typeface="Arial" pitchFamily="34" charset="0"/>
              </a:rPr>
              <a:t>Oksidize</a:t>
            </a:r>
            <a:r>
              <a:rPr lang="tr-TR" sz="1600" b="1" dirty="0" smtClean="0">
                <a:solidFill>
                  <a:srgbClr val="000092"/>
                </a:solidFill>
                <a:latin typeface="Arial" pitchFamily="34" charset="0"/>
                <a:cs typeface="Arial" pitchFamily="34" charset="0"/>
              </a:rPr>
              <a:t> edici malzemelerin eklenmesi (hidrojen peroksit, sodyum </a:t>
            </a:r>
            <a:r>
              <a:rPr lang="tr-TR" sz="1600" b="1" dirty="0" err="1" smtClean="0">
                <a:solidFill>
                  <a:srgbClr val="000092"/>
                </a:solidFill>
                <a:latin typeface="Arial" pitchFamily="34" charset="0"/>
                <a:cs typeface="Arial" pitchFamily="34" charset="0"/>
              </a:rPr>
              <a:t>hipoklorit</a:t>
            </a:r>
            <a:r>
              <a:rPr lang="tr-TR" sz="1600" b="1" dirty="0" smtClean="0">
                <a:solidFill>
                  <a:srgbClr val="000092"/>
                </a:solidFill>
                <a:latin typeface="Arial" pitchFamily="34" charset="0"/>
                <a:cs typeface="Arial" pitchFamily="34" charset="0"/>
              </a:rPr>
              <a:t>), anaerobik bakteri oluşumun kontrol edilmesi, koku yapan bileşenlerin kimyasallarla </a:t>
            </a:r>
            <a:r>
              <a:rPr lang="tr-TR" sz="1600" b="1" dirty="0" err="1" smtClean="0">
                <a:solidFill>
                  <a:srgbClr val="000092"/>
                </a:solidFill>
                <a:latin typeface="Arial" pitchFamily="34" charset="0"/>
                <a:cs typeface="Arial" pitchFamily="34" charset="0"/>
              </a:rPr>
              <a:t>oksidize</a:t>
            </a:r>
            <a:r>
              <a:rPr lang="tr-TR" sz="1600" b="1" dirty="0" smtClean="0">
                <a:solidFill>
                  <a:srgbClr val="000092"/>
                </a:solidFill>
                <a:latin typeface="Arial" pitchFamily="34" charset="0"/>
                <a:cs typeface="Arial" pitchFamily="34" charset="0"/>
              </a:rPr>
              <a:t> edilmesi, arıtma tesisi sınırlarına ağaç dikilmesi vb. Eğer bu önlemler de koku sorununu çözmediyse 3. seviye önlemler alınır.</a:t>
            </a:r>
          </a:p>
          <a:p>
            <a:pPr marL="108000" lvl="8">
              <a:lnSpc>
                <a:spcPct val="150000"/>
              </a:lnSpc>
              <a:spcBef>
                <a:spcPts val="600"/>
              </a:spcBef>
              <a:buFont typeface="Wingdings" pitchFamily="2" charset="2"/>
              <a:buChar char="ü"/>
            </a:pPr>
            <a:r>
              <a:rPr lang="tr-TR" sz="1600" b="1" dirty="0" smtClean="0">
                <a:solidFill>
                  <a:srgbClr val="000092"/>
                </a:solidFill>
                <a:latin typeface="Arial" pitchFamily="34" charset="0"/>
                <a:cs typeface="Arial" pitchFamily="34" charset="0"/>
              </a:rPr>
              <a:t>3. Seviye Önlemler: Havalandırma tanklarının üstünün kapatılması.</a:t>
            </a:r>
          </a:p>
        </p:txBody>
      </p:sp>
    </p:spTree>
    <p:extLst>
      <p:ext uri="{BB962C8B-B14F-4D97-AF65-F5344CB8AC3E}">
        <p14:creationId xmlns:p14="http://schemas.microsoft.com/office/powerpoint/2010/main" val="7861640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7" name="TextBox 6"/>
          <p:cNvSpPr txBox="1"/>
          <p:nvPr/>
        </p:nvSpPr>
        <p:spPr>
          <a:xfrm>
            <a:off x="457200" y="452735"/>
            <a:ext cx="8305800" cy="461665"/>
          </a:xfrm>
          <a:prstGeom prst="rect">
            <a:avLst/>
          </a:prstGeom>
          <a:noFill/>
          <a:ln w="25400">
            <a:solidFill>
              <a:srgbClr val="FE5002"/>
            </a:solidFill>
          </a:ln>
          <a:effectLst>
            <a:innerShdw blurRad="1270000" dist="2540000" dir="21540000">
              <a:prstClr val="black"/>
            </a:innerShdw>
          </a:effectLst>
        </p:spPr>
        <p:txBody>
          <a:bodyPr wrap="square">
            <a:spAutoFit/>
          </a:bodyPr>
          <a:lstStyle/>
          <a:p>
            <a:pPr algn="ctr" fontAlgn="auto">
              <a:spcBef>
                <a:spcPts val="0"/>
              </a:spcBef>
              <a:spcAft>
                <a:spcPts val="0"/>
              </a:spcAft>
              <a:defRPr/>
            </a:pPr>
            <a:r>
              <a:rPr lang="tr-TR" sz="2400" b="1" dirty="0" smtClean="0">
                <a:solidFill>
                  <a:srgbClr val="FE5002"/>
                </a:solidFill>
                <a:effectLst>
                  <a:outerShdw blurRad="38100" dist="38100" dir="2700000" algn="tl">
                    <a:srgbClr val="000000">
                      <a:alpha val="43137"/>
                    </a:srgbClr>
                  </a:outerShdw>
                </a:effectLst>
                <a:latin typeface="Arial" pitchFamily="34" charset="0"/>
                <a:cs typeface="Arial" pitchFamily="34" charset="0"/>
              </a:rPr>
              <a:t>ATIK OLUŞUMU</a:t>
            </a:r>
            <a:endParaRPr lang="tr-TR" sz="2400" b="1" dirty="0">
              <a:solidFill>
                <a:srgbClr val="FE5002"/>
              </a:solidFill>
              <a:effectLst>
                <a:outerShdw blurRad="38100" dist="38100" dir="2700000" algn="tl">
                  <a:srgbClr val="000000">
                    <a:alpha val="43137"/>
                  </a:srgbClr>
                </a:outerShdw>
              </a:effectLst>
              <a:latin typeface="Arial" pitchFamily="34" charset="0"/>
              <a:cs typeface="Arial" pitchFamily="34" charset="0"/>
            </a:endParaRPr>
          </a:p>
        </p:txBody>
      </p:sp>
      <p:sp>
        <p:nvSpPr>
          <p:cNvPr id="18" name="Rectangle 1"/>
          <p:cNvSpPr>
            <a:spLocks noChangeArrowheads="1"/>
          </p:cNvSpPr>
          <p:nvPr/>
        </p:nvSpPr>
        <p:spPr bwMode="auto">
          <a:xfrm>
            <a:off x="3276598" y="1132680"/>
            <a:ext cx="5486401" cy="1764586"/>
          </a:xfrm>
          <a:prstGeom prst="rect">
            <a:avLst/>
          </a:prstGeom>
          <a:solidFill>
            <a:srgbClr val="F8D49E"/>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lvl="0">
              <a:spcBef>
                <a:spcPts val="400"/>
              </a:spcBef>
              <a:spcAft>
                <a:spcPts val="400"/>
              </a:spcAft>
            </a:pPr>
            <a:r>
              <a:rPr lang="tr-TR" b="1" u="sng" dirty="0" smtClean="0">
                <a:solidFill>
                  <a:srgbClr val="000092"/>
                </a:solidFill>
                <a:latin typeface="Arial" pitchFamily="34" charset="0"/>
                <a:cs typeface="Arial" pitchFamily="34" charset="0"/>
              </a:rPr>
              <a:t>Olası Etkiler</a:t>
            </a:r>
            <a:r>
              <a:rPr lang="tr-TR" b="1" dirty="0" smtClean="0">
                <a:solidFill>
                  <a:srgbClr val="000092"/>
                </a:solidFill>
                <a:latin typeface="Arial" pitchFamily="34" charset="0"/>
                <a:cs typeface="Arial" pitchFamily="34" charset="0"/>
              </a:rPr>
              <a:t> </a:t>
            </a:r>
          </a:p>
          <a:p>
            <a:pPr marL="72000" lvl="0">
              <a:spcBef>
                <a:spcPts val="400"/>
              </a:spcBef>
              <a:spcAft>
                <a:spcPts val="400"/>
              </a:spcAft>
              <a:buFont typeface="Wingdings" pitchFamily="2" charset="2"/>
              <a:buChar char="q"/>
            </a:pPr>
            <a:r>
              <a:rPr lang="tr-TR" sz="1600" b="1" dirty="0" smtClean="0">
                <a:solidFill>
                  <a:srgbClr val="000092"/>
                </a:solidFill>
                <a:latin typeface="Arial" pitchFamily="34" charset="0"/>
                <a:cs typeface="Arial" pitchFamily="34" charset="0"/>
              </a:rPr>
              <a:t> Evsel </a:t>
            </a:r>
            <a:r>
              <a:rPr lang="tr-TR" sz="1600" b="1" dirty="0" err="1" smtClean="0">
                <a:solidFill>
                  <a:srgbClr val="000092"/>
                </a:solidFill>
                <a:latin typeface="Arial" pitchFamily="34" charset="0"/>
                <a:cs typeface="Arial" pitchFamily="34" charset="0"/>
              </a:rPr>
              <a:t>atıksu</a:t>
            </a:r>
            <a:r>
              <a:rPr lang="tr-TR" sz="1600" b="1" dirty="0" smtClean="0">
                <a:solidFill>
                  <a:srgbClr val="000092"/>
                </a:solidFill>
                <a:latin typeface="Arial" pitchFamily="34" charset="0"/>
                <a:cs typeface="Arial" pitchFamily="34" charset="0"/>
              </a:rPr>
              <a:t> oluşumu</a:t>
            </a:r>
            <a:endParaRPr lang="tr-TR" sz="1600" b="1" dirty="0">
              <a:solidFill>
                <a:srgbClr val="000092"/>
              </a:solidFill>
              <a:latin typeface="Arial" pitchFamily="34" charset="0"/>
              <a:cs typeface="Arial" pitchFamily="34" charset="0"/>
            </a:endParaRPr>
          </a:p>
          <a:p>
            <a:pPr marL="72000" lvl="0">
              <a:spcBef>
                <a:spcPts val="400"/>
              </a:spcBef>
              <a:spcAft>
                <a:spcPts val="400"/>
              </a:spcAft>
              <a:buFont typeface="Wingdings" pitchFamily="2" charset="2"/>
              <a:buChar char="q"/>
            </a:pPr>
            <a:r>
              <a:rPr lang="en-US" sz="1600" b="1" dirty="0" smtClean="0">
                <a:solidFill>
                  <a:srgbClr val="000092"/>
                </a:solidFill>
                <a:latin typeface="Arial" pitchFamily="34" charset="0"/>
                <a:cs typeface="Arial" pitchFamily="34" charset="0"/>
              </a:rPr>
              <a:t> </a:t>
            </a:r>
            <a:r>
              <a:rPr lang="tr-TR" sz="1600" b="1" dirty="0" smtClean="0">
                <a:solidFill>
                  <a:srgbClr val="000092"/>
                </a:solidFill>
                <a:latin typeface="Arial" pitchFamily="34" charset="0"/>
                <a:cs typeface="Arial" pitchFamily="34" charset="0"/>
              </a:rPr>
              <a:t>Kazı faaliyetlerinden kaynaklı atık oluşumu</a:t>
            </a:r>
          </a:p>
          <a:p>
            <a:pPr marL="72000" lvl="0">
              <a:spcBef>
                <a:spcPts val="400"/>
              </a:spcBef>
              <a:spcAft>
                <a:spcPts val="400"/>
              </a:spcAft>
              <a:buFont typeface="Wingdings" pitchFamily="2" charset="2"/>
              <a:buChar char="q"/>
            </a:pPr>
            <a:r>
              <a:rPr lang="en-US" sz="1600" b="1" dirty="0" smtClean="0">
                <a:solidFill>
                  <a:srgbClr val="000092"/>
                </a:solidFill>
                <a:latin typeface="Arial" pitchFamily="34" charset="0"/>
                <a:cs typeface="Arial" pitchFamily="34" charset="0"/>
              </a:rPr>
              <a:t> </a:t>
            </a:r>
            <a:r>
              <a:rPr lang="tr-TR" sz="1600" b="1" dirty="0" smtClean="0">
                <a:solidFill>
                  <a:srgbClr val="000092"/>
                </a:solidFill>
                <a:latin typeface="Arial" pitchFamily="34" charset="0"/>
                <a:cs typeface="Arial" pitchFamily="34" charset="0"/>
              </a:rPr>
              <a:t>Tehlikeli atık oluşumu</a:t>
            </a:r>
          </a:p>
          <a:p>
            <a:pPr marL="72000" lvl="0">
              <a:spcBef>
                <a:spcPts val="400"/>
              </a:spcBef>
              <a:spcAft>
                <a:spcPts val="400"/>
              </a:spcAft>
              <a:buFont typeface="Wingdings" pitchFamily="2" charset="2"/>
              <a:buChar char="q"/>
            </a:pPr>
            <a:r>
              <a:rPr lang="en-US" sz="1600" b="1" dirty="0" smtClean="0">
                <a:solidFill>
                  <a:srgbClr val="000092"/>
                </a:solidFill>
                <a:latin typeface="Arial" pitchFamily="34" charset="0"/>
                <a:cs typeface="Arial" pitchFamily="34" charset="0"/>
              </a:rPr>
              <a:t> </a:t>
            </a:r>
            <a:r>
              <a:rPr lang="tr-TR" sz="1600" b="1" dirty="0" smtClean="0">
                <a:solidFill>
                  <a:srgbClr val="000092"/>
                </a:solidFill>
                <a:latin typeface="Arial" pitchFamily="34" charset="0"/>
                <a:cs typeface="Arial" pitchFamily="34" charset="0"/>
              </a:rPr>
              <a:t>Arıtma </a:t>
            </a:r>
            <a:r>
              <a:rPr lang="tr-TR" sz="1600" b="1" dirty="0">
                <a:solidFill>
                  <a:srgbClr val="000092"/>
                </a:solidFill>
                <a:latin typeface="Arial" pitchFamily="34" charset="0"/>
                <a:cs typeface="Arial" pitchFamily="34" charset="0"/>
              </a:rPr>
              <a:t>çamuru oluşumu</a:t>
            </a:r>
            <a:endParaRPr lang="tr-TR" sz="1600" b="1" dirty="0" smtClean="0">
              <a:solidFill>
                <a:srgbClr val="000092"/>
              </a:solidFill>
              <a:latin typeface="Arial" pitchFamily="34" charset="0"/>
              <a:cs typeface="Arial" pitchFamily="34" charset="0"/>
            </a:endParaRPr>
          </a:p>
        </p:txBody>
      </p:sp>
      <p:sp>
        <p:nvSpPr>
          <p:cNvPr id="23" name="Rectangle 1"/>
          <p:cNvSpPr>
            <a:spLocks noChangeArrowheads="1"/>
          </p:cNvSpPr>
          <p:nvPr/>
        </p:nvSpPr>
        <p:spPr bwMode="auto">
          <a:xfrm>
            <a:off x="3276598" y="3327657"/>
            <a:ext cx="5486401" cy="3098284"/>
          </a:xfrm>
          <a:prstGeom prst="rect">
            <a:avLst/>
          </a:prstGeom>
          <a:solidFill>
            <a:srgbClr val="99CCFF"/>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marL="0" lvl="7">
              <a:spcBef>
                <a:spcPts val="600"/>
              </a:spcBef>
              <a:spcAft>
                <a:spcPts val="200"/>
              </a:spcAft>
            </a:pPr>
            <a:r>
              <a:rPr lang="tr-TR" b="1" u="sng" dirty="0" smtClean="0">
                <a:solidFill>
                  <a:srgbClr val="000092"/>
                </a:solidFill>
                <a:latin typeface="Arial" pitchFamily="34" charset="0"/>
                <a:cs typeface="Arial" pitchFamily="34" charset="0"/>
              </a:rPr>
              <a:t>Alınacak Önlemler </a:t>
            </a:r>
          </a:p>
          <a:p>
            <a:pPr marL="108000" lvl="8">
              <a:spcBef>
                <a:spcPts val="600"/>
              </a:spcBef>
              <a:spcAft>
                <a:spcPts val="200"/>
              </a:spcAft>
              <a:buFont typeface="Wingdings" pitchFamily="2" charset="2"/>
              <a:buChar char="ü"/>
            </a:pPr>
            <a:r>
              <a:rPr lang="tr-TR" sz="1600" b="1" dirty="0">
                <a:solidFill>
                  <a:srgbClr val="000092"/>
                </a:solidFill>
                <a:latin typeface="Arial" pitchFamily="34" charset="0"/>
                <a:cs typeface="Arial" pitchFamily="34" charset="0"/>
              </a:rPr>
              <a:t>Proje kapsamında oluşturulacak atıklar atık yönetimi hiyerarşisine göre </a:t>
            </a:r>
            <a:r>
              <a:rPr lang="tr-TR" sz="1600" b="1" dirty="0" smtClean="0">
                <a:solidFill>
                  <a:srgbClr val="000092"/>
                </a:solidFill>
                <a:latin typeface="Arial" pitchFamily="34" charset="0"/>
                <a:cs typeface="Arial" pitchFamily="34" charset="0"/>
              </a:rPr>
              <a:t>yönetilecektir</a:t>
            </a:r>
            <a:r>
              <a:rPr lang="en-US" sz="1600" b="1" dirty="0" smtClean="0">
                <a:solidFill>
                  <a:srgbClr val="000092"/>
                </a:solidFill>
                <a:latin typeface="Arial" pitchFamily="34" charset="0"/>
                <a:cs typeface="Arial" pitchFamily="34" charset="0"/>
              </a:rPr>
              <a:t>.</a:t>
            </a:r>
            <a:endParaRPr lang="tr-TR" sz="1600" b="1" dirty="0" smtClean="0">
              <a:solidFill>
                <a:srgbClr val="000092"/>
              </a:solidFill>
              <a:latin typeface="Arial" pitchFamily="34" charset="0"/>
              <a:cs typeface="Arial" pitchFamily="34" charset="0"/>
            </a:endParaRPr>
          </a:p>
          <a:p>
            <a:pPr marL="108000" lvl="8">
              <a:spcBef>
                <a:spcPts val="600"/>
              </a:spcBef>
              <a:spcAft>
                <a:spcPts val="200"/>
              </a:spcAft>
              <a:buFont typeface="Wingdings" pitchFamily="2" charset="2"/>
              <a:buChar char="ü"/>
            </a:pPr>
            <a:r>
              <a:rPr lang="en-US" sz="1600" b="1" dirty="0">
                <a:solidFill>
                  <a:srgbClr val="000092"/>
                </a:solidFill>
                <a:latin typeface="Arial" pitchFamily="34" charset="0"/>
                <a:cs typeface="Arial" pitchFamily="34" charset="0"/>
              </a:rPr>
              <a:t>Geri </a:t>
            </a:r>
            <a:r>
              <a:rPr lang="en-US" sz="1600" b="1" dirty="0" err="1">
                <a:solidFill>
                  <a:srgbClr val="000092"/>
                </a:solidFill>
                <a:latin typeface="Arial" pitchFamily="34" charset="0"/>
                <a:cs typeface="Arial" pitchFamily="34" charset="0"/>
              </a:rPr>
              <a:t>dolguda</a:t>
            </a:r>
            <a:r>
              <a:rPr lang="en-US" sz="1600" b="1" dirty="0">
                <a:solidFill>
                  <a:srgbClr val="000092"/>
                </a:solidFill>
                <a:latin typeface="Arial" pitchFamily="34" charset="0"/>
                <a:cs typeface="Arial" pitchFamily="34" charset="0"/>
              </a:rPr>
              <a:t> </a:t>
            </a:r>
            <a:r>
              <a:rPr lang="en-US" sz="1600" b="1" dirty="0" err="1">
                <a:solidFill>
                  <a:srgbClr val="000092"/>
                </a:solidFill>
                <a:latin typeface="Arial" pitchFamily="34" charset="0"/>
                <a:cs typeface="Arial" pitchFamily="34" charset="0"/>
              </a:rPr>
              <a:t>kullanılmayan</a:t>
            </a:r>
            <a:r>
              <a:rPr lang="en-US" sz="1600" b="1" dirty="0">
                <a:solidFill>
                  <a:srgbClr val="000092"/>
                </a:solidFill>
                <a:latin typeface="Arial" pitchFamily="34" charset="0"/>
                <a:cs typeface="Arial" pitchFamily="34" charset="0"/>
              </a:rPr>
              <a:t> </a:t>
            </a:r>
            <a:r>
              <a:rPr lang="en-US" sz="1600" b="1" dirty="0" err="1">
                <a:solidFill>
                  <a:srgbClr val="000092"/>
                </a:solidFill>
                <a:latin typeface="Arial" pitchFamily="34" charset="0"/>
                <a:cs typeface="Arial" pitchFamily="34" charset="0"/>
              </a:rPr>
              <a:t>hafriyat</a:t>
            </a:r>
            <a:r>
              <a:rPr lang="en-US" sz="1600" b="1" dirty="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atıkları</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sahada</a:t>
            </a:r>
            <a:r>
              <a:rPr lang="en-US" sz="1600" b="1" dirty="0" smtClean="0">
                <a:solidFill>
                  <a:srgbClr val="000092"/>
                </a:solidFill>
                <a:latin typeface="Arial" pitchFamily="34" charset="0"/>
                <a:cs typeface="Arial" pitchFamily="34" charset="0"/>
              </a:rPr>
              <a:t> </a:t>
            </a:r>
            <a:r>
              <a:rPr lang="en-US" sz="1600" b="1" dirty="0" err="1">
                <a:solidFill>
                  <a:srgbClr val="000092"/>
                </a:solidFill>
                <a:latin typeface="Arial" pitchFamily="34" charset="0"/>
                <a:cs typeface="Arial" pitchFamily="34" charset="0"/>
              </a:rPr>
              <a:t>çok</a:t>
            </a:r>
            <a:r>
              <a:rPr lang="en-US" sz="1600" b="1" dirty="0">
                <a:solidFill>
                  <a:srgbClr val="000092"/>
                </a:solidFill>
                <a:latin typeface="Arial" pitchFamily="34" charset="0"/>
                <a:cs typeface="Arial" pitchFamily="34" charset="0"/>
              </a:rPr>
              <a:t> </a:t>
            </a:r>
            <a:r>
              <a:rPr lang="en-US" sz="1600" b="1" dirty="0" err="1">
                <a:solidFill>
                  <a:srgbClr val="000092"/>
                </a:solidFill>
                <a:latin typeface="Arial" pitchFamily="34" charset="0"/>
                <a:cs typeface="Arial" pitchFamily="34" charset="0"/>
              </a:rPr>
              <a:t>bekletmeden</a:t>
            </a:r>
            <a:r>
              <a:rPr lang="en-US" sz="1600" b="1" dirty="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uzaklaştırıl</a:t>
            </a:r>
            <a:r>
              <a:rPr lang="tr-TR" sz="1600" b="1" dirty="0" err="1" smtClean="0">
                <a:solidFill>
                  <a:srgbClr val="000092"/>
                </a:solidFill>
                <a:latin typeface="Arial" pitchFamily="34" charset="0"/>
                <a:cs typeface="Arial" pitchFamily="34" charset="0"/>
              </a:rPr>
              <a:t>acaktır</a:t>
            </a:r>
            <a:r>
              <a:rPr lang="tr-TR" sz="1600" b="1" dirty="0" smtClean="0">
                <a:solidFill>
                  <a:srgbClr val="000092"/>
                </a:solidFill>
                <a:latin typeface="Arial" pitchFamily="34" charset="0"/>
                <a:cs typeface="Arial" pitchFamily="34" charset="0"/>
              </a:rPr>
              <a:t>.</a:t>
            </a:r>
          </a:p>
          <a:p>
            <a:pPr marL="108000" lvl="8">
              <a:spcBef>
                <a:spcPts val="600"/>
              </a:spcBef>
              <a:spcAft>
                <a:spcPts val="200"/>
              </a:spcAft>
              <a:buFont typeface="Wingdings" pitchFamily="2" charset="2"/>
              <a:buChar char="ü"/>
            </a:pPr>
            <a:r>
              <a:rPr lang="tr-TR" sz="1600" b="1" dirty="0" smtClean="0">
                <a:solidFill>
                  <a:srgbClr val="000092"/>
                </a:solidFill>
                <a:latin typeface="Arial" pitchFamily="34" charset="0"/>
                <a:cs typeface="Arial" pitchFamily="34" charset="0"/>
              </a:rPr>
              <a:t>Oluşacak atıklar lisanslı firmalara verilecektir.</a:t>
            </a:r>
          </a:p>
          <a:p>
            <a:pPr marL="108000" lvl="8">
              <a:spcBef>
                <a:spcPts val="600"/>
              </a:spcBef>
              <a:spcAft>
                <a:spcPts val="200"/>
              </a:spcAft>
              <a:buFont typeface="Wingdings" pitchFamily="2" charset="2"/>
              <a:buChar char="ü"/>
            </a:pPr>
            <a:r>
              <a:rPr lang="tr-TR" sz="1600" b="1" dirty="0" smtClean="0">
                <a:solidFill>
                  <a:srgbClr val="000092"/>
                </a:solidFill>
                <a:latin typeface="Arial" pitchFamily="34" charset="0"/>
                <a:cs typeface="Arial" pitchFamily="34" charset="0"/>
              </a:rPr>
              <a:t>Arıtma tesisi faaliyete geçmeden önce Arıtma Çamuru Yönetim Planı hazırlanacaktır.</a:t>
            </a:r>
          </a:p>
          <a:p>
            <a:pPr marL="108000" lvl="8">
              <a:spcBef>
                <a:spcPts val="600"/>
              </a:spcBef>
              <a:spcAft>
                <a:spcPts val="200"/>
              </a:spcAft>
              <a:buFont typeface="Wingdings" pitchFamily="2" charset="2"/>
              <a:buChar char="ü"/>
            </a:pPr>
            <a:r>
              <a:rPr lang="tr-TR" sz="1600" b="1" dirty="0" smtClean="0">
                <a:solidFill>
                  <a:srgbClr val="000092"/>
                </a:solidFill>
                <a:latin typeface="Arial" pitchFamily="34" charset="0"/>
                <a:cs typeface="Arial" pitchFamily="34" charset="0"/>
              </a:rPr>
              <a:t>Atık </a:t>
            </a:r>
            <a:r>
              <a:rPr lang="tr-TR" sz="1600" b="1" dirty="0">
                <a:solidFill>
                  <a:srgbClr val="000092"/>
                </a:solidFill>
                <a:latin typeface="Arial" pitchFamily="34" charset="0"/>
                <a:cs typeface="Arial" pitchFamily="34" charset="0"/>
              </a:rPr>
              <a:t>oluşumu, depolanması ve </a:t>
            </a:r>
            <a:r>
              <a:rPr lang="tr-TR" sz="1600" b="1" dirty="0" err="1">
                <a:solidFill>
                  <a:srgbClr val="000092"/>
                </a:solidFill>
                <a:latin typeface="Arial" pitchFamily="34" charset="0"/>
                <a:cs typeface="Arial" pitchFamily="34" charset="0"/>
              </a:rPr>
              <a:t>bertarafı</a:t>
            </a:r>
            <a:r>
              <a:rPr lang="tr-TR" sz="1600" b="1" dirty="0">
                <a:solidFill>
                  <a:srgbClr val="000092"/>
                </a:solidFill>
                <a:latin typeface="Arial" pitchFamily="34" charset="0"/>
                <a:cs typeface="Arial" pitchFamily="34" charset="0"/>
              </a:rPr>
              <a:t> ile ilgili kayıtlar </a:t>
            </a:r>
            <a:r>
              <a:rPr lang="tr-TR" sz="1600" b="1" dirty="0" smtClean="0">
                <a:solidFill>
                  <a:srgbClr val="000092"/>
                </a:solidFill>
                <a:latin typeface="Arial" pitchFamily="34" charset="0"/>
                <a:cs typeface="Arial" pitchFamily="34" charset="0"/>
              </a:rPr>
              <a:t>tutulacaktır</a:t>
            </a:r>
            <a:r>
              <a:rPr lang="en-US" sz="1600" b="1" dirty="0" smtClean="0">
                <a:solidFill>
                  <a:srgbClr val="000092"/>
                </a:solidFill>
                <a:latin typeface="Arial" pitchFamily="34" charset="0"/>
                <a:cs typeface="Arial" pitchFamily="34" charset="0"/>
              </a:rPr>
              <a:t>.</a:t>
            </a:r>
            <a:endParaRPr lang="tr-TR" sz="1600" b="1" dirty="0" smtClean="0">
              <a:solidFill>
                <a:srgbClr val="000092"/>
              </a:solidFill>
              <a:latin typeface="Arial" pitchFamily="34" charset="0"/>
              <a:cs typeface="Arial" pitchFamily="34" charset="0"/>
            </a:endParaRPr>
          </a:p>
        </p:txBody>
      </p:sp>
      <p:pic>
        <p:nvPicPr>
          <p:cNvPr id="1026" name="Picture 2" descr="J:\Cedrapor\209_ILBANK_AEYYEP_CSYP_PKP_PAKET2\5_Halkin_katilimi\sunum\a10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136" y="1116638"/>
            <a:ext cx="2712210" cy="17549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7" name="Picture 3" descr="J:\Cedrapor\209_ILBANK_AEYYEP_CSYP_PKP_PAKET2\5_Halkin_katilimi\sunum\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105569"/>
            <a:ext cx="2654290" cy="115880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136" y="4648200"/>
            <a:ext cx="2712210" cy="1798313"/>
          </a:xfrm>
          <a:prstGeom prst="rect">
            <a:avLst/>
          </a:prstGeom>
        </p:spPr>
      </p:pic>
    </p:spTree>
    <p:extLst>
      <p:ext uri="{BB962C8B-B14F-4D97-AF65-F5344CB8AC3E}">
        <p14:creationId xmlns:p14="http://schemas.microsoft.com/office/powerpoint/2010/main" val="4061517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7" name="TextBox 6"/>
          <p:cNvSpPr txBox="1"/>
          <p:nvPr/>
        </p:nvSpPr>
        <p:spPr>
          <a:xfrm>
            <a:off x="419100" y="452735"/>
            <a:ext cx="8305800" cy="461665"/>
          </a:xfrm>
          <a:prstGeom prst="rect">
            <a:avLst/>
          </a:prstGeom>
          <a:noFill/>
          <a:ln w="25400">
            <a:solidFill>
              <a:srgbClr val="FE5002"/>
            </a:solidFill>
          </a:ln>
          <a:effectLst>
            <a:innerShdw blurRad="1270000" dist="2540000" dir="21540000">
              <a:prstClr val="black"/>
            </a:innerShdw>
          </a:effectLst>
        </p:spPr>
        <p:txBody>
          <a:bodyPr wrap="square">
            <a:spAutoFit/>
          </a:bodyPr>
          <a:lstStyle/>
          <a:p>
            <a:pPr algn="ctr" fontAlgn="auto">
              <a:spcBef>
                <a:spcPts val="0"/>
              </a:spcBef>
              <a:spcAft>
                <a:spcPts val="0"/>
              </a:spcAft>
              <a:defRPr/>
            </a:pPr>
            <a:r>
              <a:rPr lang="tr-TR" sz="2400" b="1" dirty="0" smtClean="0">
                <a:solidFill>
                  <a:srgbClr val="FE5002"/>
                </a:solidFill>
                <a:effectLst>
                  <a:outerShdw blurRad="38100" dist="38100" dir="2700000" algn="tl">
                    <a:srgbClr val="000000">
                      <a:alpha val="43137"/>
                    </a:srgbClr>
                  </a:outerShdw>
                </a:effectLst>
                <a:latin typeface="Arial" pitchFamily="34" charset="0"/>
                <a:cs typeface="Arial" pitchFamily="34" charset="0"/>
              </a:rPr>
              <a:t>BİYOLOJİK ÇEVRE</a:t>
            </a:r>
            <a:endParaRPr lang="tr-TR" sz="2400" b="1" dirty="0">
              <a:solidFill>
                <a:srgbClr val="FE5002"/>
              </a:solidFill>
              <a:effectLst>
                <a:outerShdw blurRad="38100" dist="38100" dir="2700000" algn="tl">
                  <a:srgbClr val="000000">
                    <a:alpha val="43137"/>
                  </a:srgbClr>
                </a:outerShdw>
              </a:effectLst>
              <a:latin typeface="Arial" pitchFamily="34" charset="0"/>
              <a:cs typeface="Arial" pitchFamily="34" charset="0"/>
            </a:endParaRPr>
          </a:p>
        </p:txBody>
      </p:sp>
      <p:sp>
        <p:nvSpPr>
          <p:cNvPr id="13" name="Rectangle 3"/>
          <p:cNvSpPr txBox="1">
            <a:spLocks noChangeArrowheads="1"/>
          </p:cNvSpPr>
          <p:nvPr/>
        </p:nvSpPr>
        <p:spPr bwMode="auto">
          <a:xfrm>
            <a:off x="1524000" y="2971800"/>
            <a:ext cx="7165975"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Char char="•"/>
              <a:tabLst/>
              <a:defRPr/>
            </a:pPr>
            <a:endParaRPr lang="en-US" sz="2000" dirty="0" smtClean="0">
              <a:solidFill>
                <a:srgbClr val="000092"/>
              </a:solidFill>
              <a:latin typeface="Arial" pitchFamily="34" charset="0"/>
              <a:cs typeface="Arial" pitchFamily="34" charset="0"/>
            </a:endParaRPr>
          </a:p>
        </p:txBody>
      </p:sp>
      <p:sp>
        <p:nvSpPr>
          <p:cNvPr id="15" name="Rectangle 1"/>
          <p:cNvSpPr>
            <a:spLocks noChangeArrowheads="1"/>
          </p:cNvSpPr>
          <p:nvPr/>
        </p:nvSpPr>
        <p:spPr bwMode="auto">
          <a:xfrm>
            <a:off x="533400" y="1973759"/>
            <a:ext cx="4191000" cy="769441"/>
          </a:xfrm>
          <a:prstGeom prst="rect">
            <a:avLst/>
          </a:prstGeom>
          <a:solidFill>
            <a:srgbClr val="F8D49E"/>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spcBef>
                <a:spcPts val="600"/>
              </a:spcBef>
              <a:spcAft>
                <a:spcPts val="600"/>
              </a:spcAft>
            </a:pPr>
            <a:r>
              <a:rPr lang="tr-TR" b="1" u="sng" dirty="0" smtClean="0">
                <a:solidFill>
                  <a:srgbClr val="000092"/>
                </a:solidFill>
                <a:latin typeface="Arial" pitchFamily="34" charset="0"/>
                <a:cs typeface="Arial" pitchFamily="34" charset="0"/>
              </a:rPr>
              <a:t>Olası Etkiler</a:t>
            </a:r>
            <a:r>
              <a:rPr lang="tr-TR" b="1" dirty="0" smtClean="0">
                <a:solidFill>
                  <a:srgbClr val="000092"/>
                </a:solidFill>
                <a:latin typeface="Arial" pitchFamily="34" charset="0"/>
                <a:cs typeface="Arial" pitchFamily="34" charset="0"/>
              </a:rPr>
              <a:t> </a:t>
            </a:r>
          </a:p>
          <a:p>
            <a:pPr marL="72000" lvl="0" algn="just">
              <a:spcBef>
                <a:spcPts val="600"/>
              </a:spcBef>
              <a:spcAft>
                <a:spcPts val="600"/>
              </a:spcAft>
              <a:buFont typeface="Wingdings" pitchFamily="2" charset="2"/>
              <a:buChar char="q"/>
            </a:pPr>
            <a:r>
              <a:rPr lang="tr-TR" sz="1600" b="1" dirty="0" smtClean="0">
                <a:solidFill>
                  <a:srgbClr val="000092"/>
                </a:solidFill>
                <a:latin typeface="Arial" pitchFamily="34" charset="0"/>
                <a:cs typeface="Arial" pitchFamily="34" charset="0"/>
              </a:rPr>
              <a:t>Flora- fauna türleri üzerinde rahatsızlık </a:t>
            </a:r>
          </a:p>
        </p:txBody>
      </p:sp>
      <p:sp>
        <p:nvSpPr>
          <p:cNvPr id="12" name="Rectangle 1"/>
          <p:cNvSpPr>
            <a:spLocks noChangeArrowheads="1"/>
          </p:cNvSpPr>
          <p:nvPr/>
        </p:nvSpPr>
        <p:spPr bwMode="auto">
          <a:xfrm>
            <a:off x="4343400" y="3075326"/>
            <a:ext cx="4495800" cy="3754874"/>
          </a:xfrm>
          <a:prstGeom prst="rect">
            <a:avLst/>
          </a:prstGeom>
          <a:solidFill>
            <a:srgbClr val="99CC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7">
              <a:spcBef>
                <a:spcPts val="600"/>
              </a:spcBef>
              <a:spcAft>
                <a:spcPts val="600"/>
              </a:spcAft>
            </a:pPr>
            <a:r>
              <a:rPr lang="tr-TR" sz="1600" b="1" u="sng" dirty="0" smtClean="0">
                <a:solidFill>
                  <a:srgbClr val="000092"/>
                </a:solidFill>
                <a:latin typeface="Arial" pitchFamily="34" charset="0"/>
                <a:cs typeface="Arial" pitchFamily="34" charset="0"/>
              </a:rPr>
              <a:t>Alınacak Önlemler </a:t>
            </a:r>
          </a:p>
          <a:p>
            <a:pPr marL="108000" lvl="8">
              <a:spcBef>
                <a:spcPts val="600"/>
              </a:spcBef>
              <a:spcAft>
                <a:spcPts val="600"/>
              </a:spcAft>
              <a:buFont typeface="Wingdings" pitchFamily="2" charset="2"/>
              <a:buChar char="ü"/>
            </a:pPr>
            <a:r>
              <a:rPr lang="tr-TR" sz="1400" b="1" dirty="0" smtClean="0">
                <a:solidFill>
                  <a:srgbClr val="000092"/>
                </a:solidFill>
                <a:latin typeface="Arial" pitchFamily="34" charset="0"/>
                <a:cs typeface="Arial" pitchFamily="34" charset="0"/>
              </a:rPr>
              <a:t> Çalışma alanı sınırları içerisinde gerekli görülmedikçe bitki örtüsü temizliği yapılmayacaktır,</a:t>
            </a:r>
          </a:p>
          <a:p>
            <a:pPr marL="108000" lvl="8">
              <a:spcBef>
                <a:spcPts val="600"/>
              </a:spcBef>
              <a:spcAft>
                <a:spcPts val="600"/>
              </a:spcAft>
              <a:buFont typeface="Wingdings" pitchFamily="2" charset="2"/>
              <a:buChar char="ü"/>
            </a:pPr>
            <a:r>
              <a:rPr lang="tr-TR" sz="1400" b="1" dirty="0" smtClean="0">
                <a:solidFill>
                  <a:srgbClr val="000092"/>
                </a:solidFill>
                <a:latin typeface="Arial" pitchFamily="34" charset="0"/>
                <a:cs typeface="Arial" pitchFamily="34" charset="0"/>
              </a:rPr>
              <a:t>Bitki örtüsü temizliği yapılan yerlerde tekrar </a:t>
            </a:r>
            <a:r>
              <a:rPr lang="tr-TR" sz="1400" b="1" dirty="0" err="1" smtClean="0">
                <a:solidFill>
                  <a:srgbClr val="000092"/>
                </a:solidFill>
                <a:latin typeface="Arial" pitchFamily="34" charset="0"/>
                <a:cs typeface="Arial" pitchFamily="34" charset="0"/>
              </a:rPr>
              <a:t>bitkilendirme</a:t>
            </a:r>
            <a:r>
              <a:rPr lang="tr-TR" sz="1400" b="1" dirty="0" smtClean="0">
                <a:solidFill>
                  <a:srgbClr val="000092"/>
                </a:solidFill>
                <a:latin typeface="Arial" pitchFamily="34" charset="0"/>
                <a:cs typeface="Arial" pitchFamily="34" charset="0"/>
              </a:rPr>
              <a:t> yapılacaktır</a:t>
            </a:r>
            <a:r>
              <a:rPr lang="tr-TR" sz="1400" b="1" dirty="0">
                <a:solidFill>
                  <a:srgbClr val="000092"/>
                </a:solidFill>
                <a:latin typeface="Arial" pitchFamily="34" charset="0"/>
                <a:cs typeface="Arial" pitchFamily="34" charset="0"/>
              </a:rPr>
              <a:t>,</a:t>
            </a:r>
            <a:endParaRPr lang="tr-TR" sz="1400" b="1" dirty="0" smtClean="0">
              <a:solidFill>
                <a:srgbClr val="000092"/>
              </a:solidFill>
              <a:latin typeface="Arial" pitchFamily="34" charset="0"/>
              <a:cs typeface="Arial" pitchFamily="34" charset="0"/>
            </a:endParaRPr>
          </a:p>
          <a:p>
            <a:pPr marL="108000" lvl="8">
              <a:spcBef>
                <a:spcPts val="600"/>
              </a:spcBef>
              <a:spcAft>
                <a:spcPts val="600"/>
              </a:spcAft>
              <a:buFont typeface="Wingdings" pitchFamily="2" charset="2"/>
              <a:buChar char="ü"/>
            </a:pPr>
            <a:r>
              <a:rPr lang="tr-TR" sz="1400" b="1" dirty="0" smtClean="0">
                <a:solidFill>
                  <a:srgbClr val="000092"/>
                </a:solidFill>
                <a:latin typeface="Arial" pitchFamily="34" charset="0"/>
                <a:cs typeface="Arial" pitchFamily="34" charset="0"/>
              </a:rPr>
              <a:t>Arazi </a:t>
            </a:r>
            <a:r>
              <a:rPr lang="tr-TR" sz="1400" b="1" dirty="0">
                <a:solidFill>
                  <a:srgbClr val="000092"/>
                </a:solidFill>
                <a:latin typeface="Arial" pitchFamily="34" charset="0"/>
                <a:cs typeface="Arial" pitchFamily="34" charset="0"/>
              </a:rPr>
              <a:t>hazırlığı aşamasından önce, inşaat faaliyetlerinin yapılacağı </a:t>
            </a:r>
            <a:r>
              <a:rPr lang="tr-TR" sz="1400" b="1" dirty="0" smtClean="0">
                <a:solidFill>
                  <a:srgbClr val="000092"/>
                </a:solidFill>
                <a:latin typeface="Arial" pitchFamily="34" charset="0"/>
                <a:cs typeface="Arial" pitchFamily="34" charset="0"/>
              </a:rPr>
              <a:t>bölge </a:t>
            </a:r>
            <a:r>
              <a:rPr lang="tr-TR" sz="1400" b="1" dirty="0">
                <a:solidFill>
                  <a:srgbClr val="000092"/>
                </a:solidFill>
                <a:latin typeface="Arial" pitchFamily="34" charset="0"/>
                <a:cs typeface="Arial" pitchFamily="34" charset="0"/>
              </a:rPr>
              <a:t>önceden </a:t>
            </a:r>
            <a:r>
              <a:rPr lang="tr-TR" sz="1400" b="1" dirty="0" smtClean="0">
                <a:solidFill>
                  <a:srgbClr val="000092"/>
                </a:solidFill>
                <a:latin typeface="Arial" pitchFamily="34" charset="0"/>
                <a:cs typeface="Arial" pitchFamily="34" charset="0"/>
              </a:rPr>
              <a:t>belirlenecek </a:t>
            </a:r>
            <a:r>
              <a:rPr lang="tr-TR" sz="1400" b="1" dirty="0">
                <a:solidFill>
                  <a:srgbClr val="000092"/>
                </a:solidFill>
                <a:latin typeface="Arial" pitchFamily="34" charset="0"/>
                <a:cs typeface="Arial" pitchFamily="34" charset="0"/>
              </a:rPr>
              <a:t>ve bu sınırların dışına </a:t>
            </a:r>
            <a:r>
              <a:rPr lang="tr-TR" sz="1400" b="1" dirty="0" smtClean="0">
                <a:solidFill>
                  <a:srgbClr val="000092"/>
                </a:solidFill>
                <a:latin typeface="Arial" pitchFamily="34" charset="0"/>
                <a:cs typeface="Arial" pitchFamily="34" charset="0"/>
              </a:rPr>
              <a:t>çıkılmayacaktır.</a:t>
            </a:r>
            <a:endParaRPr lang="en-US" sz="1400" b="1" dirty="0" smtClean="0">
              <a:solidFill>
                <a:srgbClr val="000092"/>
              </a:solidFill>
              <a:latin typeface="Arial" pitchFamily="34" charset="0"/>
              <a:cs typeface="Arial" pitchFamily="34" charset="0"/>
            </a:endParaRPr>
          </a:p>
          <a:p>
            <a:pPr marL="108000" lvl="8">
              <a:spcBef>
                <a:spcPts val="600"/>
              </a:spcBef>
              <a:spcAft>
                <a:spcPts val="600"/>
              </a:spcAft>
              <a:buFont typeface="Wingdings" pitchFamily="2" charset="2"/>
              <a:buChar char="ü"/>
            </a:pPr>
            <a:r>
              <a:rPr lang="en-US" sz="1400" b="1" dirty="0" smtClean="0">
                <a:solidFill>
                  <a:srgbClr val="000092"/>
                </a:solidFill>
                <a:latin typeface="Arial" pitchFamily="34" charset="0"/>
                <a:cs typeface="Arial" pitchFamily="34" charset="0"/>
              </a:rPr>
              <a:t>AAT </a:t>
            </a:r>
            <a:r>
              <a:rPr lang="en-US" sz="1400" b="1" dirty="0" err="1" smtClean="0">
                <a:solidFill>
                  <a:srgbClr val="000092"/>
                </a:solidFill>
                <a:latin typeface="Arial" pitchFamily="34" charset="0"/>
                <a:cs typeface="Arial" pitchFamily="34" charset="0"/>
              </a:rPr>
              <a:t>sahasında</a:t>
            </a:r>
            <a:r>
              <a:rPr lang="en-US" sz="1400" b="1" dirty="0" smtClean="0">
                <a:solidFill>
                  <a:srgbClr val="000092"/>
                </a:solidFill>
                <a:latin typeface="Arial" pitchFamily="34" charset="0"/>
                <a:cs typeface="Arial" pitchFamily="34" charset="0"/>
              </a:rPr>
              <a:t> </a:t>
            </a:r>
            <a:r>
              <a:rPr lang="en-US" sz="1400" b="1" dirty="0" err="1" smtClean="0">
                <a:solidFill>
                  <a:srgbClr val="000092"/>
                </a:solidFill>
                <a:latin typeface="Arial" pitchFamily="34" charset="0"/>
                <a:cs typeface="Arial" pitchFamily="34" charset="0"/>
              </a:rPr>
              <a:t>inşaat</a:t>
            </a:r>
            <a:r>
              <a:rPr lang="en-US" sz="1400" b="1" dirty="0" smtClean="0">
                <a:solidFill>
                  <a:srgbClr val="000092"/>
                </a:solidFill>
                <a:latin typeface="Arial" pitchFamily="34" charset="0"/>
                <a:cs typeface="Arial" pitchFamily="34" charset="0"/>
              </a:rPr>
              <a:t> </a:t>
            </a:r>
            <a:r>
              <a:rPr lang="en-US" sz="1400" b="1" dirty="0" err="1" smtClean="0">
                <a:solidFill>
                  <a:srgbClr val="000092"/>
                </a:solidFill>
                <a:latin typeface="Arial" pitchFamily="34" charset="0"/>
                <a:cs typeface="Arial" pitchFamily="34" charset="0"/>
              </a:rPr>
              <a:t>işleri</a:t>
            </a:r>
            <a:r>
              <a:rPr lang="en-US" sz="1400" b="1" dirty="0" smtClean="0">
                <a:solidFill>
                  <a:srgbClr val="000092"/>
                </a:solidFill>
                <a:latin typeface="Arial" pitchFamily="34" charset="0"/>
                <a:cs typeface="Arial" pitchFamily="34" charset="0"/>
              </a:rPr>
              <a:t> </a:t>
            </a:r>
            <a:r>
              <a:rPr lang="en-US" sz="1400" b="1" dirty="0" err="1" smtClean="0">
                <a:solidFill>
                  <a:srgbClr val="000092"/>
                </a:solidFill>
                <a:latin typeface="Arial" pitchFamily="34" charset="0"/>
                <a:cs typeface="Arial" pitchFamily="34" charset="0"/>
              </a:rPr>
              <a:t>kademeli</a:t>
            </a:r>
            <a:r>
              <a:rPr lang="en-US" sz="1400" b="1" dirty="0" smtClean="0">
                <a:solidFill>
                  <a:srgbClr val="000092"/>
                </a:solidFill>
                <a:latin typeface="Arial" pitchFamily="34" charset="0"/>
                <a:cs typeface="Arial" pitchFamily="34" charset="0"/>
              </a:rPr>
              <a:t> </a:t>
            </a:r>
            <a:r>
              <a:rPr lang="en-US" sz="1400" b="1" dirty="0" err="1" smtClean="0">
                <a:solidFill>
                  <a:srgbClr val="000092"/>
                </a:solidFill>
                <a:latin typeface="Arial" pitchFamily="34" charset="0"/>
                <a:cs typeface="Arial" pitchFamily="34" charset="0"/>
              </a:rPr>
              <a:t>olarak</a:t>
            </a:r>
            <a:r>
              <a:rPr lang="en-US" sz="1400" b="1" dirty="0" smtClean="0">
                <a:solidFill>
                  <a:srgbClr val="000092"/>
                </a:solidFill>
                <a:latin typeface="Arial" pitchFamily="34" charset="0"/>
                <a:cs typeface="Arial" pitchFamily="34" charset="0"/>
              </a:rPr>
              <a:t> </a:t>
            </a:r>
            <a:r>
              <a:rPr lang="en-US" sz="1400" b="1" dirty="0" err="1" smtClean="0">
                <a:solidFill>
                  <a:srgbClr val="000092"/>
                </a:solidFill>
                <a:latin typeface="Arial" pitchFamily="34" charset="0"/>
                <a:cs typeface="Arial" pitchFamily="34" charset="0"/>
              </a:rPr>
              <a:t>gerçekleştirilecek</a:t>
            </a:r>
            <a:r>
              <a:rPr lang="en-US" sz="1400" b="1" dirty="0" smtClean="0">
                <a:solidFill>
                  <a:srgbClr val="000092"/>
                </a:solidFill>
                <a:latin typeface="Arial" pitchFamily="34" charset="0"/>
                <a:cs typeface="Arial" pitchFamily="34" charset="0"/>
              </a:rPr>
              <a:t>, </a:t>
            </a:r>
            <a:r>
              <a:rPr lang="en-US" sz="1400" b="1" dirty="0" err="1" smtClean="0">
                <a:solidFill>
                  <a:srgbClr val="000092"/>
                </a:solidFill>
                <a:latin typeface="Arial" pitchFamily="34" charset="0"/>
                <a:cs typeface="Arial" pitchFamily="34" charset="0"/>
              </a:rPr>
              <a:t>böylece</a:t>
            </a:r>
            <a:r>
              <a:rPr lang="en-US" sz="1400" b="1" dirty="0" smtClean="0">
                <a:solidFill>
                  <a:srgbClr val="000092"/>
                </a:solidFill>
                <a:latin typeface="Arial" pitchFamily="34" charset="0"/>
                <a:cs typeface="Arial" pitchFamily="34" charset="0"/>
              </a:rPr>
              <a:t> </a:t>
            </a:r>
            <a:r>
              <a:rPr lang="en-US" sz="1400" b="1" dirty="0" err="1" smtClean="0">
                <a:solidFill>
                  <a:srgbClr val="000092"/>
                </a:solidFill>
                <a:latin typeface="Arial" pitchFamily="34" charset="0"/>
                <a:cs typeface="Arial" pitchFamily="34" charset="0"/>
              </a:rPr>
              <a:t>bölgedeki</a:t>
            </a:r>
            <a:r>
              <a:rPr lang="en-US" sz="1400" b="1" dirty="0" smtClean="0">
                <a:solidFill>
                  <a:srgbClr val="000092"/>
                </a:solidFill>
                <a:latin typeface="Arial" pitchFamily="34" charset="0"/>
                <a:cs typeface="Arial" pitchFamily="34" charset="0"/>
              </a:rPr>
              <a:t> </a:t>
            </a:r>
            <a:r>
              <a:rPr lang="en-US" sz="1400" b="1" dirty="0" err="1" smtClean="0">
                <a:solidFill>
                  <a:srgbClr val="000092"/>
                </a:solidFill>
                <a:latin typeface="Arial" pitchFamily="34" charset="0"/>
                <a:cs typeface="Arial" pitchFamily="34" charset="0"/>
              </a:rPr>
              <a:t>olası</a:t>
            </a:r>
            <a:r>
              <a:rPr lang="en-US" sz="1400" b="1" dirty="0" smtClean="0">
                <a:solidFill>
                  <a:srgbClr val="000092"/>
                </a:solidFill>
                <a:latin typeface="Arial" pitchFamily="34" charset="0"/>
                <a:cs typeface="Arial" pitchFamily="34" charset="0"/>
              </a:rPr>
              <a:t> </a:t>
            </a:r>
            <a:r>
              <a:rPr lang="en-US" sz="1400" b="1" dirty="0" err="1" smtClean="0">
                <a:solidFill>
                  <a:srgbClr val="000092"/>
                </a:solidFill>
                <a:latin typeface="Arial" pitchFamily="34" charset="0"/>
                <a:cs typeface="Arial" pitchFamily="34" charset="0"/>
              </a:rPr>
              <a:t>faunanın</a:t>
            </a:r>
            <a:r>
              <a:rPr lang="en-US" sz="1400" b="1" dirty="0" smtClean="0">
                <a:solidFill>
                  <a:srgbClr val="000092"/>
                </a:solidFill>
                <a:latin typeface="Arial" pitchFamily="34" charset="0"/>
                <a:cs typeface="Arial" pitchFamily="34" charset="0"/>
              </a:rPr>
              <a:t> </a:t>
            </a:r>
            <a:r>
              <a:rPr lang="en-US" sz="1400" b="1" dirty="0" err="1" smtClean="0">
                <a:solidFill>
                  <a:srgbClr val="000092"/>
                </a:solidFill>
                <a:latin typeface="Arial" pitchFamily="34" charset="0"/>
                <a:cs typeface="Arial" pitchFamily="34" charset="0"/>
              </a:rPr>
              <a:t>bölgeyi</a:t>
            </a:r>
            <a:r>
              <a:rPr lang="en-US" sz="1400" b="1" dirty="0" smtClean="0">
                <a:solidFill>
                  <a:srgbClr val="000092"/>
                </a:solidFill>
                <a:latin typeface="Arial" pitchFamily="34" charset="0"/>
                <a:cs typeface="Arial" pitchFamily="34" charset="0"/>
              </a:rPr>
              <a:t> </a:t>
            </a:r>
            <a:r>
              <a:rPr lang="en-US" sz="1400" b="1" dirty="0" err="1" smtClean="0">
                <a:solidFill>
                  <a:srgbClr val="000092"/>
                </a:solidFill>
                <a:latin typeface="Arial" pitchFamily="34" charset="0"/>
                <a:cs typeface="Arial" pitchFamily="34" charset="0"/>
              </a:rPr>
              <a:t>terketmesi</a:t>
            </a:r>
            <a:r>
              <a:rPr lang="en-US" sz="1400" b="1" dirty="0" smtClean="0">
                <a:solidFill>
                  <a:srgbClr val="000092"/>
                </a:solidFill>
                <a:latin typeface="Arial" pitchFamily="34" charset="0"/>
                <a:cs typeface="Arial" pitchFamily="34" charset="0"/>
              </a:rPr>
              <a:t> </a:t>
            </a:r>
            <a:r>
              <a:rPr lang="en-US" sz="1400" b="1" dirty="0" err="1" smtClean="0">
                <a:solidFill>
                  <a:srgbClr val="000092"/>
                </a:solidFill>
                <a:latin typeface="Arial" pitchFamily="34" charset="0"/>
                <a:cs typeface="Arial" pitchFamily="34" charset="0"/>
              </a:rPr>
              <a:t>için</a:t>
            </a:r>
            <a:r>
              <a:rPr lang="en-US" sz="1400" b="1" dirty="0" smtClean="0">
                <a:solidFill>
                  <a:srgbClr val="000092"/>
                </a:solidFill>
                <a:latin typeface="Arial" pitchFamily="34" charset="0"/>
                <a:cs typeface="Arial" pitchFamily="34" charset="0"/>
              </a:rPr>
              <a:t> </a:t>
            </a:r>
            <a:r>
              <a:rPr lang="en-US" sz="1400" b="1" dirty="0" err="1" smtClean="0">
                <a:solidFill>
                  <a:srgbClr val="000092"/>
                </a:solidFill>
                <a:latin typeface="Arial" pitchFamily="34" charset="0"/>
                <a:cs typeface="Arial" pitchFamily="34" charset="0"/>
              </a:rPr>
              <a:t>yeterli</a:t>
            </a:r>
            <a:r>
              <a:rPr lang="en-US" sz="1400" b="1" dirty="0" smtClean="0">
                <a:solidFill>
                  <a:srgbClr val="000092"/>
                </a:solidFill>
                <a:latin typeface="Arial" pitchFamily="34" charset="0"/>
                <a:cs typeface="Arial" pitchFamily="34" charset="0"/>
              </a:rPr>
              <a:t> zaman </a:t>
            </a:r>
            <a:r>
              <a:rPr lang="en-US" sz="1400" b="1" dirty="0" err="1" smtClean="0">
                <a:solidFill>
                  <a:srgbClr val="000092"/>
                </a:solidFill>
                <a:latin typeface="Arial" pitchFamily="34" charset="0"/>
                <a:cs typeface="Arial" pitchFamily="34" charset="0"/>
              </a:rPr>
              <a:t>verilecektir</a:t>
            </a:r>
            <a:r>
              <a:rPr lang="en-US" sz="1400" b="1" dirty="0" smtClean="0">
                <a:solidFill>
                  <a:srgbClr val="000092"/>
                </a:solidFill>
                <a:latin typeface="Arial" pitchFamily="34" charset="0"/>
                <a:cs typeface="Arial" pitchFamily="34" charset="0"/>
              </a:rPr>
              <a:t>.</a:t>
            </a:r>
            <a:endParaRPr lang="tr-TR" sz="1400" b="1" dirty="0" smtClean="0">
              <a:solidFill>
                <a:srgbClr val="000092"/>
              </a:solidFill>
              <a:latin typeface="Arial" pitchFamily="34" charset="0"/>
              <a:cs typeface="Arial" pitchFamily="34" charset="0"/>
            </a:endParaRPr>
          </a:p>
        </p:txBody>
      </p:sp>
      <p:pic>
        <p:nvPicPr>
          <p:cNvPr id="2051" name="Picture 3" descr="J:\Cedrapor\209_ILBANK_AEYYEP_CSYP_PKP_PAKET2\5_Halkin_katilimi\sunum\diversity.jpg"/>
          <p:cNvPicPr>
            <a:picLocks noChangeAspect="1" noChangeArrowheads="1"/>
          </p:cNvPicPr>
          <p:nvPr/>
        </p:nvPicPr>
        <p:blipFill rotWithShape="1">
          <a:blip r:embed="rId3">
            <a:extLst>
              <a:ext uri="{28A0092B-C50C-407E-A947-70E740481C1C}">
                <a14:useLocalDpi xmlns:a14="http://schemas.microsoft.com/office/drawing/2010/main" val="0"/>
              </a:ext>
            </a:extLst>
          </a:blip>
          <a:srcRect r="9680"/>
          <a:stretch/>
        </p:blipFill>
        <p:spPr bwMode="auto">
          <a:xfrm>
            <a:off x="428625" y="3352324"/>
            <a:ext cx="3762375" cy="3124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J:\Cedrapor\209_ILBANK_AEYYEP_CSYP_PKP_PAKET2\5_Halkin_katilimi\sunum\downlo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0930" y="1198901"/>
            <a:ext cx="2303869" cy="1772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912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7" name="TextBox 6"/>
          <p:cNvSpPr txBox="1"/>
          <p:nvPr/>
        </p:nvSpPr>
        <p:spPr>
          <a:xfrm>
            <a:off x="457200" y="452735"/>
            <a:ext cx="8305800" cy="461665"/>
          </a:xfrm>
          <a:prstGeom prst="rect">
            <a:avLst/>
          </a:prstGeom>
          <a:noFill/>
          <a:ln w="25400">
            <a:solidFill>
              <a:srgbClr val="FE5002"/>
            </a:solidFill>
          </a:ln>
          <a:effectLst>
            <a:innerShdw blurRad="1270000" dist="2540000" dir="21540000">
              <a:prstClr val="black"/>
            </a:innerShdw>
          </a:effectLst>
        </p:spPr>
        <p:txBody>
          <a:bodyPr wrap="square">
            <a:spAutoFit/>
          </a:bodyPr>
          <a:lstStyle/>
          <a:p>
            <a:pPr algn="ctr" fontAlgn="auto">
              <a:spcBef>
                <a:spcPts val="0"/>
              </a:spcBef>
              <a:spcAft>
                <a:spcPts val="0"/>
              </a:spcAft>
              <a:defRPr/>
            </a:pPr>
            <a:r>
              <a:rPr lang="tr-TR" sz="2400" b="1" dirty="0" smtClean="0">
                <a:solidFill>
                  <a:srgbClr val="FE5002"/>
                </a:solidFill>
                <a:effectLst>
                  <a:outerShdw blurRad="38100" dist="38100" dir="2700000" algn="tl">
                    <a:srgbClr val="000000">
                      <a:alpha val="43137"/>
                    </a:srgbClr>
                  </a:outerShdw>
                </a:effectLst>
                <a:latin typeface="Arial" pitchFamily="34" charset="0"/>
                <a:cs typeface="Arial" pitchFamily="34" charset="0"/>
              </a:rPr>
              <a:t>TRAFİK RİSKİ</a:t>
            </a:r>
            <a:endParaRPr lang="tr-TR" sz="2400" b="1" dirty="0">
              <a:solidFill>
                <a:srgbClr val="FE5002"/>
              </a:solidFill>
              <a:effectLst>
                <a:outerShdw blurRad="38100" dist="38100" dir="2700000" algn="tl">
                  <a:srgbClr val="000000">
                    <a:alpha val="43137"/>
                  </a:srgbClr>
                </a:outerShdw>
              </a:effectLst>
              <a:latin typeface="Arial" pitchFamily="34" charset="0"/>
              <a:cs typeface="Arial" pitchFamily="34" charset="0"/>
            </a:endParaRPr>
          </a:p>
        </p:txBody>
      </p:sp>
      <p:sp>
        <p:nvSpPr>
          <p:cNvPr id="18" name="Rectangle 1"/>
          <p:cNvSpPr>
            <a:spLocks noChangeArrowheads="1"/>
          </p:cNvSpPr>
          <p:nvPr/>
        </p:nvSpPr>
        <p:spPr bwMode="auto">
          <a:xfrm>
            <a:off x="266700" y="1332509"/>
            <a:ext cx="8647113" cy="1066959"/>
          </a:xfrm>
          <a:prstGeom prst="rect">
            <a:avLst/>
          </a:prstGeom>
          <a:solidFill>
            <a:srgbClr val="F8D49E"/>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spcBef>
                <a:spcPts val="400"/>
              </a:spcBef>
              <a:spcAft>
                <a:spcPts val="400"/>
              </a:spcAft>
            </a:pPr>
            <a:r>
              <a:rPr lang="tr-TR" b="1" u="sng" dirty="0" smtClean="0">
                <a:solidFill>
                  <a:srgbClr val="000092"/>
                </a:solidFill>
                <a:latin typeface="Arial" pitchFamily="34" charset="0"/>
                <a:cs typeface="Arial" pitchFamily="34" charset="0"/>
              </a:rPr>
              <a:t>Olası Etkiler</a:t>
            </a:r>
            <a:r>
              <a:rPr lang="tr-TR" b="1" dirty="0" smtClean="0">
                <a:solidFill>
                  <a:srgbClr val="000092"/>
                </a:solidFill>
                <a:latin typeface="Arial" pitchFamily="34" charset="0"/>
                <a:cs typeface="Arial" pitchFamily="34" charset="0"/>
              </a:rPr>
              <a:t> </a:t>
            </a:r>
          </a:p>
          <a:p>
            <a:pPr marL="72000" lvl="0">
              <a:spcBef>
                <a:spcPts val="400"/>
              </a:spcBef>
              <a:spcAft>
                <a:spcPts val="400"/>
              </a:spcAft>
              <a:buFont typeface="Wingdings" pitchFamily="2" charset="2"/>
              <a:buChar char="q"/>
            </a:pPr>
            <a:r>
              <a:rPr lang="tr-TR"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Şehir</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içinde</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gerçekleştirilecek</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inşaat</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faaliyetleri</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dolasıyla</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trafiğin</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aksaması</a:t>
            </a:r>
            <a:endParaRPr lang="tr-TR" sz="1600" b="1" dirty="0" smtClean="0">
              <a:solidFill>
                <a:srgbClr val="000092"/>
              </a:solidFill>
              <a:latin typeface="Arial" pitchFamily="34" charset="0"/>
              <a:cs typeface="Arial" pitchFamily="34" charset="0"/>
            </a:endParaRPr>
          </a:p>
          <a:p>
            <a:pPr marL="72000">
              <a:spcBef>
                <a:spcPts val="400"/>
              </a:spcBef>
              <a:spcAft>
                <a:spcPts val="400"/>
              </a:spcAft>
              <a:buFont typeface="Wingdings" pitchFamily="2" charset="2"/>
              <a:buChar char="q"/>
            </a:pPr>
            <a:r>
              <a:rPr lang="tr-TR" sz="1600" b="1" dirty="0" smtClean="0">
                <a:solidFill>
                  <a:srgbClr val="000092"/>
                </a:solidFill>
                <a:latin typeface="Arial" pitchFamily="34" charset="0"/>
                <a:cs typeface="Arial" pitchFamily="34" charset="0"/>
              </a:rPr>
              <a:t> İnşaat makineleri </a:t>
            </a:r>
            <a:r>
              <a:rPr lang="tr-TR" sz="1600" b="1" dirty="0">
                <a:solidFill>
                  <a:srgbClr val="000092"/>
                </a:solidFill>
                <a:latin typeface="Arial" pitchFamily="34" charset="0"/>
                <a:cs typeface="Arial" pitchFamily="34" charset="0"/>
              </a:rPr>
              <a:t>sebebiyle yaya güvenliği </a:t>
            </a:r>
            <a:r>
              <a:rPr lang="tr-TR" sz="1600" b="1" dirty="0" smtClean="0">
                <a:solidFill>
                  <a:srgbClr val="000092"/>
                </a:solidFill>
                <a:latin typeface="Arial" pitchFamily="34" charset="0"/>
                <a:cs typeface="Arial" pitchFamily="34" charset="0"/>
              </a:rPr>
              <a:t>riski</a:t>
            </a:r>
            <a:endParaRPr lang="en-US" sz="1600" b="1" dirty="0">
              <a:solidFill>
                <a:srgbClr val="000092"/>
              </a:solidFill>
              <a:latin typeface="Arial" pitchFamily="34" charset="0"/>
              <a:cs typeface="Arial" pitchFamily="34" charset="0"/>
            </a:endParaRPr>
          </a:p>
        </p:txBody>
      </p:sp>
      <p:sp>
        <p:nvSpPr>
          <p:cNvPr id="23" name="Rectangle 1"/>
          <p:cNvSpPr>
            <a:spLocks noChangeArrowheads="1"/>
          </p:cNvSpPr>
          <p:nvPr/>
        </p:nvSpPr>
        <p:spPr bwMode="auto">
          <a:xfrm>
            <a:off x="266700" y="2861925"/>
            <a:ext cx="8686799" cy="3200876"/>
          </a:xfrm>
          <a:prstGeom prst="rect">
            <a:avLst/>
          </a:prstGeom>
          <a:solidFill>
            <a:srgbClr val="99CC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7">
              <a:spcBef>
                <a:spcPts val="600"/>
              </a:spcBef>
              <a:spcAft>
                <a:spcPts val="200"/>
              </a:spcAft>
            </a:pPr>
            <a:r>
              <a:rPr lang="tr-TR" b="1" u="sng" dirty="0" smtClean="0">
                <a:solidFill>
                  <a:srgbClr val="000092"/>
                </a:solidFill>
                <a:latin typeface="Arial" pitchFamily="34" charset="0"/>
                <a:cs typeface="Arial" pitchFamily="34" charset="0"/>
              </a:rPr>
              <a:t>Alınacak Önlemler </a:t>
            </a:r>
          </a:p>
          <a:p>
            <a:pPr marL="108000" lvl="8">
              <a:spcBef>
                <a:spcPts val="600"/>
              </a:spcBef>
              <a:spcAft>
                <a:spcPts val="200"/>
              </a:spcAft>
              <a:buFont typeface="Wingdings" pitchFamily="2" charset="2"/>
              <a:buChar char="ü"/>
            </a:pPr>
            <a:r>
              <a:rPr lang="en-US" sz="1600" b="1" dirty="0" err="1" smtClean="0">
                <a:solidFill>
                  <a:srgbClr val="000092"/>
                </a:solidFill>
                <a:latin typeface="Arial" pitchFamily="34" charset="0"/>
                <a:cs typeface="Arial" pitchFamily="34" charset="0"/>
              </a:rPr>
              <a:t>Trafik</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ve</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karayolu</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ulaşımı</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üzerindeki</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etkiler</a:t>
            </a:r>
            <a:r>
              <a:rPr lang="en-US" sz="1600" b="1" dirty="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mümkün</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olduğunca</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en</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aza</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indirilecektir</a:t>
            </a:r>
            <a:r>
              <a:rPr lang="en-US" sz="1600" b="1" dirty="0" smtClean="0">
                <a:solidFill>
                  <a:srgbClr val="000092"/>
                </a:solidFill>
                <a:latin typeface="Arial" pitchFamily="34" charset="0"/>
                <a:cs typeface="Arial" pitchFamily="34" charset="0"/>
              </a:rPr>
              <a:t>.</a:t>
            </a:r>
          </a:p>
          <a:p>
            <a:pPr marL="108000" lvl="8">
              <a:spcBef>
                <a:spcPts val="600"/>
              </a:spcBef>
              <a:spcAft>
                <a:spcPts val="200"/>
              </a:spcAft>
              <a:buFont typeface="Wingdings" pitchFamily="2" charset="2"/>
              <a:buChar char="ü"/>
            </a:pPr>
            <a:r>
              <a:rPr lang="en-US" sz="1600" b="1" dirty="0" err="1" smtClean="0">
                <a:solidFill>
                  <a:srgbClr val="000092"/>
                </a:solidFill>
                <a:latin typeface="Arial" pitchFamily="34" charset="0"/>
                <a:cs typeface="Arial" pitchFamily="34" charset="0"/>
              </a:rPr>
              <a:t>Yüklenici</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inşaat</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faaliyetleri</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esnasında</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mümkün</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oldukça</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yolların</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trafiğe</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kapatılmamasını</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sağlayacaktır</a:t>
            </a:r>
            <a:r>
              <a:rPr lang="en-US" sz="1600" b="1" dirty="0">
                <a:solidFill>
                  <a:srgbClr val="000092"/>
                </a:solidFill>
                <a:latin typeface="Arial" pitchFamily="34" charset="0"/>
                <a:cs typeface="Arial" pitchFamily="34" charset="0"/>
              </a:rPr>
              <a:t>.</a:t>
            </a:r>
            <a:endParaRPr lang="en-US" sz="1600" b="1" dirty="0" smtClean="0">
              <a:solidFill>
                <a:srgbClr val="000092"/>
              </a:solidFill>
              <a:latin typeface="Arial" pitchFamily="34" charset="0"/>
              <a:cs typeface="Arial" pitchFamily="34" charset="0"/>
            </a:endParaRPr>
          </a:p>
          <a:p>
            <a:pPr marL="108000" lvl="8">
              <a:spcBef>
                <a:spcPts val="600"/>
              </a:spcBef>
              <a:spcAft>
                <a:spcPts val="200"/>
              </a:spcAft>
              <a:buFont typeface="Wingdings" pitchFamily="2" charset="2"/>
              <a:buChar char="ü"/>
            </a:pPr>
            <a:r>
              <a:rPr lang="en-US" sz="1600" b="1" dirty="0" err="1" smtClean="0">
                <a:solidFill>
                  <a:srgbClr val="000092"/>
                </a:solidFill>
                <a:latin typeface="Arial" pitchFamily="34" charset="0"/>
                <a:cs typeface="Arial" pitchFamily="34" charset="0"/>
              </a:rPr>
              <a:t>Trafik</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yönlendirmeleri</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ve</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trafiğe</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kapatılacak</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yollar</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halka</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bildirilecek</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ve</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halkın</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görüşleri</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doğrultusunda</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belirlenecektir</a:t>
            </a:r>
            <a:r>
              <a:rPr lang="en-US" sz="1600" b="1" dirty="0" smtClean="0">
                <a:solidFill>
                  <a:srgbClr val="000092"/>
                </a:solidFill>
                <a:latin typeface="Arial" pitchFamily="34" charset="0"/>
                <a:cs typeface="Arial" pitchFamily="34" charset="0"/>
              </a:rPr>
              <a:t>.</a:t>
            </a:r>
            <a:endParaRPr lang="tr-TR" sz="1600" b="1" dirty="0" smtClean="0">
              <a:solidFill>
                <a:srgbClr val="000092"/>
              </a:solidFill>
              <a:latin typeface="Arial" pitchFamily="34" charset="0"/>
              <a:cs typeface="Arial" pitchFamily="34" charset="0"/>
            </a:endParaRPr>
          </a:p>
          <a:p>
            <a:pPr marL="108000" lvl="8">
              <a:spcBef>
                <a:spcPts val="600"/>
              </a:spcBef>
              <a:spcAft>
                <a:spcPts val="200"/>
              </a:spcAft>
              <a:buFont typeface="Wingdings" pitchFamily="2" charset="2"/>
              <a:buChar char="ü"/>
            </a:pPr>
            <a:r>
              <a:rPr lang="tr-TR" sz="1600" b="1" dirty="0" smtClean="0">
                <a:solidFill>
                  <a:srgbClr val="000092"/>
                </a:solidFill>
                <a:latin typeface="Arial" pitchFamily="34" charset="0"/>
                <a:cs typeface="Arial" pitchFamily="34" charset="0"/>
              </a:rPr>
              <a:t>Gerekli </a:t>
            </a:r>
            <a:r>
              <a:rPr lang="tr-TR" sz="1600" b="1" dirty="0">
                <a:solidFill>
                  <a:srgbClr val="000092"/>
                </a:solidFill>
                <a:latin typeface="Arial" pitchFamily="34" charset="0"/>
                <a:cs typeface="Arial" pitchFamily="34" charset="0"/>
              </a:rPr>
              <a:t>trafik </a:t>
            </a:r>
            <a:r>
              <a:rPr lang="tr-TR" sz="1600" b="1" dirty="0" smtClean="0">
                <a:solidFill>
                  <a:srgbClr val="000092"/>
                </a:solidFill>
                <a:latin typeface="Arial" pitchFamily="34" charset="0"/>
                <a:cs typeface="Arial" pitchFamily="34" charset="0"/>
              </a:rPr>
              <a:t>levhaları </a:t>
            </a:r>
            <a:r>
              <a:rPr lang="tr-TR" sz="1600" b="1" dirty="0">
                <a:solidFill>
                  <a:srgbClr val="000092"/>
                </a:solidFill>
                <a:latin typeface="Arial" pitchFamily="34" charset="0"/>
                <a:cs typeface="Arial" pitchFamily="34" charset="0"/>
              </a:rPr>
              <a:t>ve </a:t>
            </a:r>
            <a:r>
              <a:rPr lang="tr-TR" sz="1600" b="1" dirty="0" smtClean="0">
                <a:solidFill>
                  <a:srgbClr val="000092"/>
                </a:solidFill>
                <a:latin typeface="Arial" pitchFamily="34" charset="0"/>
                <a:cs typeface="Arial" pitchFamily="34" charset="0"/>
              </a:rPr>
              <a:t>bariyerler </a:t>
            </a:r>
            <a:r>
              <a:rPr lang="tr-TR" sz="1600" b="1" dirty="0">
                <a:solidFill>
                  <a:srgbClr val="000092"/>
                </a:solidFill>
                <a:latin typeface="Arial" pitchFamily="34" charset="0"/>
                <a:cs typeface="Arial" pitchFamily="34" charset="0"/>
              </a:rPr>
              <a:t>yüklenici tarafından </a:t>
            </a:r>
            <a:r>
              <a:rPr lang="tr-TR" sz="1600" b="1" dirty="0" smtClean="0">
                <a:solidFill>
                  <a:srgbClr val="000092"/>
                </a:solidFill>
                <a:latin typeface="Arial" pitchFamily="34" charset="0"/>
                <a:cs typeface="Arial" pitchFamily="34" charset="0"/>
              </a:rPr>
              <a:t>zamanında </a:t>
            </a:r>
            <a:r>
              <a:rPr lang="tr-TR" sz="1600" b="1" dirty="0" err="1" smtClean="0">
                <a:solidFill>
                  <a:srgbClr val="000092"/>
                </a:solidFill>
                <a:latin typeface="Arial" pitchFamily="34" charset="0"/>
                <a:cs typeface="Arial" pitchFamily="34" charset="0"/>
              </a:rPr>
              <a:t>yerleştiri</a:t>
            </a:r>
            <a:r>
              <a:rPr lang="en-US" sz="1600" b="1" dirty="0" err="1" smtClean="0">
                <a:solidFill>
                  <a:srgbClr val="000092"/>
                </a:solidFill>
                <a:latin typeface="Arial" pitchFamily="34" charset="0"/>
                <a:cs typeface="Arial" pitchFamily="34" charset="0"/>
              </a:rPr>
              <a:t>lecektir</a:t>
            </a:r>
            <a:r>
              <a:rPr lang="en-US" sz="1600" b="1" dirty="0" smtClean="0">
                <a:solidFill>
                  <a:srgbClr val="000092"/>
                </a:solidFill>
                <a:latin typeface="Arial" pitchFamily="34" charset="0"/>
                <a:cs typeface="Arial" pitchFamily="34" charset="0"/>
              </a:rPr>
              <a:t>.</a:t>
            </a:r>
          </a:p>
          <a:p>
            <a:pPr marL="108000" lvl="8">
              <a:spcBef>
                <a:spcPts val="600"/>
              </a:spcBef>
              <a:spcAft>
                <a:spcPts val="200"/>
              </a:spcAft>
              <a:buFont typeface="Wingdings" pitchFamily="2" charset="2"/>
              <a:buChar char="ü"/>
            </a:pPr>
            <a:r>
              <a:rPr lang="en-US" sz="1600" b="1" dirty="0" err="1" smtClean="0">
                <a:solidFill>
                  <a:srgbClr val="000092"/>
                </a:solidFill>
                <a:latin typeface="Arial" pitchFamily="34" charset="0"/>
                <a:cs typeface="Arial" pitchFamily="34" charset="0"/>
              </a:rPr>
              <a:t>İnşaat</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makinelerinin</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kullanımı</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sırasında</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yerel</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yolların</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ve</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taşınmazların</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zarar</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görmesi</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durumunda</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bu</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masraflar</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yüklenici</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tarafından</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karşılanacaktır</a:t>
            </a:r>
            <a:r>
              <a:rPr lang="en-US" sz="1600" b="1" dirty="0" smtClean="0">
                <a:solidFill>
                  <a:srgbClr val="000092"/>
                </a:solidFill>
                <a:latin typeface="Arial" pitchFamily="34" charset="0"/>
                <a:cs typeface="Arial" pitchFamily="34" charset="0"/>
              </a:rPr>
              <a:t>.</a:t>
            </a:r>
          </a:p>
          <a:p>
            <a:pPr marL="108000" lvl="8">
              <a:spcBef>
                <a:spcPts val="600"/>
              </a:spcBef>
              <a:spcAft>
                <a:spcPts val="200"/>
              </a:spcAft>
              <a:buFont typeface="Wingdings" pitchFamily="2" charset="2"/>
              <a:buChar char="ü"/>
            </a:pPr>
            <a:r>
              <a:rPr lang="en-US" sz="1600" b="1" dirty="0" err="1" smtClean="0">
                <a:solidFill>
                  <a:srgbClr val="000092"/>
                </a:solidFill>
                <a:latin typeface="Arial" pitchFamily="34" charset="0"/>
                <a:cs typeface="Arial" pitchFamily="34" charset="0"/>
              </a:rPr>
              <a:t>Trafikle</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ilgili</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sorunlar</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vakit</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kaybetmeden</a:t>
            </a:r>
            <a:r>
              <a:rPr lang="en-US" sz="1600" b="1" dirty="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yapıcı</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bir</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yaklaşımla</a:t>
            </a:r>
            <a:r>
              <a:rPr lang="en-US" sz="1600" b="1" dirty="0" smtClean="0">
                <a:solidFill>
                  <a:srgbClr val="000092"/>
                </a:solidFill>
                <a:latin typeface="Arial" pitchFamily="34" charset="0"/>
                <a:cs typeface="Arial" pitchFamily="34" charset="0"/>
              </a:rPr>
              <a:t> </a:t>
            </a:r>
            <a:r>
              <a:rPr lang="en-US" sz="1600" b="1" dirty="0" err="1" smtClean="0">
                <a:solidFill>
                  <a:srgbClr val="000092"/>
                </a:solidFill>
                <a:latin typeface="Arial" pitchFamily="34" charset="0"/>
                <a:cs typeface="Arial" pitchFamily="34" charset="0"/>
              </a:rPr>
              <a:t>giderilecektir</a:t>
            </a:r>
            <a:r>
              <a:rPr lang="en-US" sz="1600" b="1" dirty="0" smtClean="0">
                <a:solidFill>
                  <a:srgbClr val="000092"/>
                </a:solidFill>
                <a:latin typeface="Arial" pitchFamily="34" charset="0"/>
                <a:cs typeface="Arial" pitchFamily="34" charset="0"/>
              </a:rPr>
              <a:t>.</a:t>
            </a:r>
            <a:endParaRPr lang="tr-TR" sz="1600" b="1" dirty="0">
              <a:solidFill>
                <a:srgbClr val="00009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7" name="TextBox 6"/>
          <p:cNvSpPr txBox="1"/>
          <p:nvPr/>
        </p:nvSpPr>
        <p:spPr>
          <a:xfrm>
            <a:off x="228600" y="452735"/>
            <a:ext cx="8763000" cy="461665"/>
          </a:xfrm>
          <a:prstGeom prst="rect">
            <a:avLst/>
          </a:prstGeom>
          <a:noFill/>
          <a:ln w="25400">
            <a:solidFill>
              <a:srgbClr val="FE5002"/>
            </a:solidFill>
          </a:ln>
          <a:effectLst>
            <a:innerShdw blurRad="1270000" dist="2540000" dir="21540000">
              <a:prstClr val="black"/>
            </a:innerShdw>
          </a:effectLst>
        </p:spPr>
        <p:txBody>
          <a:bodyPr wrap="square">
            <a:spAutoFit/>
          </a:bodyPr>
          <a:lstStyle/>
          <a:p>
            <a:pPr algn="ctr" fontAlgn="auto">
              <a:spcBef>
                <a:spcPts val="0"/>
              </a:spcBef>
              <a:spcAft>
                <a:spcPts val="0"/>
              </a:spcAft>
              <a:defRPr/>
            </a:pPr>
            <a:r>
              <a:rPr lang="tr-TR" sz="2400" b="1" dirty="0" smtClean="0">
                <a:solidFill>
                  <a:srgbClr val="FE5002"/>
                </a:solidFill>
                <a:effectLst>
                  <a:outerShdw blurRad="38100" dist="38100" dir="2700000" algn="tl">
                    <a:srgbClr val="000000">
                      <a:alpha val="43137"/>
                    </a:srgbClr>
                  </a:outerShdw>
                </a:effectLst>
                <a:latin typeface="Arial" pitchFamily="34" charset="0"/>
                <a:cs typeface="Arial" pitchFamily="34" charset="0"/>
              </a:rPr>
              <a:t>PAYDAŞ KATILIMI: SÜRECE NASIL DAHİL OLABİLİRSİNİZ?</a:t>
            </a:r>
            <a:endParaRPr lang="tr-TR" sz="2400" b="1" dirty="0">
              <a:solidFill>
                <a:srgbClr val="FE5002"/>
              </a:solidFill>
              <a:effectLst>
                <a:outerShdw blurRad="38100" dist="38100" dir="2700000" algn="tl">
                  <a:srgbClr val="000000">
                    <a:alpha val="43137"/>
                  </a:srgbClr>
                </a:outerShdw>
              </a:effectLst>
              <a:latin typeface="Arial" pitchFamily="34" charset="0"/>
              <a:cs typeface="Arial" pitchFamily="34" charset="0"/>
            </a:endParaRPr>
          </a:p>
        </p:txBody>
      </p:sp>
      <p:sp>
        <p:nvSpPr>
          <p:cNvPr id="13" name="Rectangle 3"/>
          <p:cNvSpPr txBox="1">
            <a:spLocks noChangeArrowheads="1"/>
          </p:cNvSpPr>
          <p:nvPr/>
        </p:nvSpPr>
        <p:spPr bwMode="auto">
          <a:xfrm>
            <a:off x="1524000" y="2971800"/>
            <a:ext cx="7165975"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Char char="•"/>
              <a:tabLst/>
              <a:defRPr/>
            </a:pPr>
            <a:endParaRPr lang="en-US" sz="2000" dirty="0" smtClean="0">
              <a:solidFill>
                <a:srgbClr val="000092"/>
              </a:solidFill>
              <a:latin typeface="Arial" pitchFamily="34" charset="0"/>
              <a:cs typeface="Arial" pitchFamily="34" charset="0"/>
            </a:endParaRPr>
          </a:p>
        </p:txBody>
      </p:sp>
      <p:sp>
        <p:nvSpPr>
          <p:cNvPr id="14" name="Rectangle 1"/>
          <p:cNvSpPr>
            <a:spLocks noChangeArrowheads="1"/>
          </p:cNvSpPr>
          <p:nvPr/>
        </p:nvSpPr>
        <p:spPr bwMode="auto">
          <a:xfrm>
            <a:off x="213360" y="1419999"/>
            <a:ext cx="5943600" cy="3611245"/>
          </a:xfrm>
          <a:prstGeom prst="rect">
            <a:avLst/>
          </a:prstGeom>
          <a:solidFill>
            <a:srgbClr val="F8D49E"/>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08000" lvl="8">
              <a:spcBef>
                <a:spcPts val="400"/>
              </a:spcBef>
              <a:spcAft>
                <a:spcPts val="400"/>
              </a:spcAft>
              <a:buFont typeface="Wingdings" pitchFamily="2" charset="2"/>
              <a:buChar char="q"/>
            </a:pPr>
            <a:r>
              <a:rPr lang="tr-TR" b="1" dirty="0" smtClean="0">
                <a:solidFill>
                  <a:srgbClr val="000092"/>
                </a:solidFill>
                <a:latin typeface="Arial" pitchFamily="34" charset="0"/>
                <a:cs typeface="Arial" pitchFamily="34" charset="0"/>
              </a:rPr>
              <a:t> </a:t>
            </a:r>
            <a:r>
              <a:rPr lang="tr-TR" b="1" u="sng" dirty="0" smtClean="0">
                <a:solidFill>
                  <a:srgbClr val="000092"/>
                </a:solidFill>
                <a:latin typeface="Arial" pitchFamily="34" charset="0"/>
                <a:cs typeface="Arial" pitchFamily="34" charset="0"/>
              </a:rPr>
              <a:t>Görüş ve Şikayet Bildirme Mekanizması </a:t>
            </a:r>
          </a:p>
          <a:p>
            <a:pPr marL="108000" lvl="8">
              <a:spcBef>
                <a:spcPts val="400"/>
              </a:spcBef>
              <a:spcAft>
                <a:spcPts val="400"/>
              </a:spcAft>
            </a:pPr>
            <a:r>
              <a:rPr lang="en-US" b="1" dirty="0" err="1" smtClean="0">
                <a:solidFill>
                  <a:srgbClr val="000092"/>
                </a:solidFill>
                <a:latin typeface="Arial" pitchFamily="34" charset="0"/>
                <a:cs typeface="Arial" pitchFamily="34" charset="0"/>
              </a:rPr>
              <a:t>Proje</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kapsamında</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bir</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Şikayet</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Mekanizması</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kurulacak</a:t>
            </a:r>
            <a:r>
              <a:rPr lang="en-US" b="1" dirty="0" smtClean="0">
                <a:solidFill>
                  <a:srgbClr val="000092"/>
                </a:solidFill>
                <a:latin typeface="Arial" pitchFamily="34" charset="0"/>
                <a:cs typeface="Arial" pitchFamily="34" charset="0"/>
              </a:rPr>
              <a:t> ve </a:t>
            </a:r>
            <a:r>
              <a:rPr lang="en-US" b="1" dirty="0" err="1" smtClean="0">
                <a:solidFill>
                  <a:srgbClr val="000092"/>
                </a:solidFill>
                <a:latin typeface="Arial" pitchFamily="34" charset="0"/>
                <a:cs typeface="Arial" pitchFamily="34" charset="0"/>
              </a:rPr>
              <a:t>herkesçe</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erişilebilir</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olacaktır</a:t>
            </a:r>
            <a:r>
              <a:rPr lang="en-US" b="1" dirty="0" smtClean="0">
                <a:solidFill>
                  <a:srgbClr val="000092"/>
                </a:solidFill>
                <a:latin typeface="Arial" pitchFamily="34" charset="0"/>
                <a:cs typeface="Arial" pitchFamily="34" charset="0"/>
              </a:rPr>
              <a:t>. </a:t>
            </a:r>
          </a:p>
          <a:p>
            <a:pPr marL="108000" lvl="8">
              <a:spcBef>
                <a:spcPts val="400"/>
              </a:spcBef>
              <a:spcAft>
                <a:spcPts val="400"/>
              </a:spcAft>
            </a:pPr>
            <a:r>
              <a:rPr lang="tr-TR" b="1" dirty="0" smtClean="0">
                <a:solidFill>
                  <a:srgbClr val="000092"/>
                </a:solidFill>
                <a:latin typeface="Arial" pitchFamily="34" charset="0"/>
                <a:cs typeface="Arial" pitchFamily="34" charset="0"/>
              </a:rPr>
              <a:t>Proje ile ilgili beklentilerinizi, görüşlerinizi, önerilerinizi ve şikayetlerinizi;</a:t>
            </a:r>
          </a:p>
          <a:p>
            <a:pPr marL="180000" lvl="8">
              <a:spcBef>
                <a:spcPts val="400"/>
              </a:spcBef>
              <a:spcAft>
                <a:spcPts val="400"/>
              </a:spcAft>
              <a:buFont typeface="Wingdings" pitchFamily="2" charset="2"/>
              <a:buChar char="ü"/>
            </a:pPr>
            <a:r>
              <a:rPr lang="tr-TR" b="1" dirty="0" smtClean="0">
                <a:solidFill>
                  <a:srgbClr val="000092"/>
                </a:solidFill>
                <a:latin typeface="Arial" pitchFamily="34" charset="0"/>
                <a:cs typeface="Arial" pitchFamily="34" charset="0"/>
              </a:rPr>
              <a:t> Bu toplantı sırasında</a:t>
            </a:r>
            <a:r>
              <a:rPr lang="en-US" b="1" dirty="0" smtClean="0">
                <a:solidFill>
                  <a:srgbClr val="000092"/>
                </a:solidFill>
                <a:latin typeface="Arial" pitchFamily="34" charset="0"/>
                <a:cs typeface="Arial" pitchFamily="34" charset="0"/>
              </a:rPr>
              <a:t>,</a:t>
            </a:r>
          </a:p>
          <a:p>
            <a:pPr marL="180000" lvl="8">
              <a:spcBef>
                <a:spcPts val="400"/>
              </a:spcBef>
              <a:spcAft>
                <a:spcPts val="400"/>
              </a:spcAft>
              <a:buFont typeface="Wingdings" pitchFamily="2" charset="2"/>
              <a:buChar char="ü"/>
            </a:pPr>
            <a:r>
              <a:rPr lang="en-US" b="1" dirty="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Bir</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sonraki</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Halkın</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Katılımı</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Toplantısı</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esnasında</a:t>
            </a:r>
            <a:r>
              <a:rPr lang="en-US" b="1" dirty="0" smtClean="0">
                <a:solidFill>
                  <a:srgbClr val="000092"/>
                </a:solidFill>
                <a:latin typeface="Arial" pitchFamily="34" charset="0"/>
                <a:cs typeface="Arial" pitchFamily="34" charset="0"/>
              </a:rPr>
              <a:t>,</a:t>
            </a:r>
            <a:endParaRPr lang="tr-TR" b="1" dirty="0" smtClean="0">
              <a:solidFill>
                <a:srgbClr val="000092"/>
              </a:solidFill>
              <a:latin typeface="Arial" pitchFamily="34" charset="0"/>
              <a:cs typeface="Arial" pitchFamily="34" charset="0"/>
            </a:endParaRPr>
          </a:p>
          <a:p>
            <a:pPr marL="180000" lvl="8">
              <a:spcBef>
                <a:spcPts val="400"/>
              </a:spcBef>
              <a:spcAft>
                <a:spcPts val="400"/>
              </a:spcAft>
              <a:buFont typeface="Wingdings" pitchFamily="2" charset="2"/>
              <a:buChar char="ü"/>
            </a:pPr>
            <a:r>
              <a:rPr lang="tr-TR"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Kurulacak</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Şikayet</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Mekanizmasını</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kullanarak</a:t>
            </a:r>
            <a:r>
              <a:rPr lang="tr-TR" b="1" dirty="0" smtClean="0">
                <a:solidFill>
                  <a:srgbClr val="000092"/>
                </a:solidFill>
                <a:latin typeface="Arial" pitchFamily="34" charset="0"/>
                <a:cs typeface="Arial" pitchFamily="34" charset="0"/>
              </a:rPr>
              <a:t>,</a:t>
            </a:r>
          </a:p>
          <a:p>
            <a:pPr marL="180000" lvl="8">
              <a:spcBef>
                <a:spcPts val="400"/>
              </a:spcBef>
              <a:spcAft>
                <a:spcPts val="400"/>
              </a:spcAft>
              <a:buFont typeface="Wingdings" pitchFamily="2" charset="2"/>
              <a:buChar char="ü"/>
            </a:pPr>
            <a:r>
              <a:rPr lang="en-US" b="1" dirty="0" smtClean="0">
                <a:solidFill>
                  <a:srgbClr val="000092"/>
                </a:solidFill>
                <a:latin typeface="Arial" pitchFamily="34" charset="0"/>
                <a:cs typeface="Arial" pitchFamily="34" charset="0"/>
              </a:rPr>
              <a:t> ALO 185 </a:t>
            </a:r>
            <a:r>
              <a:rPr lang="en-US" b="1" dirty="0" err="1" smtClean="0">
                <a:solidFill>
                  <a:srgbClr val="000092"/>
                </a:solidFill>
                <a:latin typeface="Arial" pitchFamily="34" charset="0"/>
                <a:cs typeface="Arial" pitchFamily="34" charset="0"/>
              </a:rPr>
              <a:t>aracılığıyla</a:t>
            </a:r>
            <a:r>
              <a:rPr lang="en-US" b="1" dirty="0">
                <a:solidFill>
                  <a:srgbClr val="000092"/>
                </a:solidFill>
                <a:latin typeface="Arial" pitchFamily="34" charset="0"/>
                <a:cs typeface="Arial" pitchFamily="34" charset="0"/>
              </a:rPr>
              <a:t>,</a:t>
            </a:r>
            <a:endParaRPr lang="tr-TR" b="1" dirty="0" smtClean="0">
              <a:solidFill>
                <a:srgbClr val="000092"/>
              </a:solidFill>
              <a:latin typeface="Arial" pitchFamily="34" charset="0"/>
              <a:cs typeface="Arial" pitchFamily="34" charset="0"/>
            </a:endParaRPr>
          </a:p>
          <a:p>
            <a:pPr marL="108000" lvl="8">
              <a:spcBef>
                <a:spcPts val="400"/>
              </a:spcBef>
              <a:spcAft>
                <a:spcPts val="400"/>
              </a:spcAft>
            </a:pPr>
            <a:r>
              <a:rPr lang="tr-TR" b="1" dirty="0" smtClean="0">
                <a:solidFill>
                  <a:srgbClr val="000092"/>
                </a:solidFill>
                <a:latin typeface="Arial" pitchFamily="34" charset="0"/>
                <a:cs typeface="Arial" pitchFamily="34" charset="0"/>
              </a:rPr>
              <a:t>iletebilirsiniz.</a:t>
            </a:r>
            <a:endParaRPr lang="tr-TR" sz="2000" b="1" dirty="0" smtClean="0">
              <a:solidFill>
                <a:srgbClr val="000092"/>
              </a:solidFill>
              <a:latin typeface="Arial" pitchFamily="34" charset="0"/>
              <a:cs typeface="Arial" pitchFamily="34" charset="0"/>
            </a:endParaRPr>
          </a:p>
        </p:txBody>
      </p:sp>
      <p:sp>
        <p:nvSpPr>
          <p:cNvPr id="8" name="Rectangle 1"/>
          <p:cNvSpPr>
            <a:spLocks noChangeArrowheads="1"/>
          </p:cNvSpPr>
          <p:nvPr/>
        </p:nvSpPr>
        <p:spPr bwMode="auto">
          <a:xfrm>
            <a:off x="213360" y="5486401"/>
            <a:ext cx="8778240" cy="923330"/>
          </a:xfrm>
          <a:prstGeom prst="rect">
            <a:avLst/>
          </a:prstGeom>
          <a:solidFill>
            <a:srgbClr val="99CC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08000" lvl="8">
              <a:spcBef>
                <a:spcPts val="1800"/>
              </a:spcBef>
              <a:spcAft>
                <a:spcPts val="1800"/>
              </a:spcAft>
              <a:buFont typeface="Wingdings" pitchFamily="2" charset="2"/>
              <a:buChar char="q"/>
            </a:pPr>
            <a:r>
              <a:rPr lang="tr-TR" b="1" dirty="0" smtClean="0">
                <a:solidFill>
                  <a:srgbClr val="000092"/>
                </a:solidFill>
                <a:latin typeface="Arial" pitchFamily="34" charset="0"/>
                <a:cs typeface="Arial" pitchFamily="34" charset="0"/>
              </a:rPr>
              <a:t> </a:t>
            </a:r>
            <a:r>
              <a:rPr lang="en-US" b="1" dirty="0" smtClean="0">
                <a:solidFill>
                  <a:srgbClr val="000092"/>
                </a:solidFill>
                <a:latin typeface="Arial" pitchFamily="34" charset="0"/>
                <a:cs typeface="Arial" pitchFamily="34" charset="0"/>
              </a:rPr>
              <a:t>Bu </a:t>
            </a:r>
            <a:r>
              <a:rPr lang="en-US" b="1" dirty="0" err="1" smtClean="0">
                <a:solidFill>
                  <a:srgbClr val="000092"/>
                </a:solidFill>
                <a:latin typeface="Arial" pitchFamily="34" charset="0"/>
                <a:cs typeface="Arial" pitchFamily="34" charset="0"/>
              </a:rPr>
              <a:t>toplantıda</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sunacağınız</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görüş</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öner</a:t>
            </a:r>
            <a:r>
              <a:rPr lang="en-US" b="1" dirty="0" err="1">
                <a:solidFill>
                  <a:srgbClr val="000092"/>
                </a:solidFill>
                <a:latin typeface="Arial" pitchFamily="34" charset="0"/>
                <a:cs typeface="Arial" pitchFamily="34" charset="0"/>
              </a:rPr>
              <a:t>i</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ve</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şikayetleriniz</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oldukça</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değerli</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olup</a:t>
            </a:r>
            <a:r>
              <a:rPr lang="en-US" b="1" dirty="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tüm</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görüşleriniz</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kayıt</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altına</a:t>
            </a:r>
            <a:r>
              <a:rPr lang="en-US" b="1" dirty="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alınarak</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ilgili</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paydaşların</a:t>
            </a:r>
            <a:r>
              <a:rPr lang="en-US" b="1" dirty="0" smtClean="0">
                <a:solidFill>
                  <a:srgbClr val="000092"/>
                </a:solidFill>
                <a:latin typeface="Arial" pitchFamily="34" charset="0"/>
                <a:cs typeface="Arial" pitchFamily="34" charset="0"/>
              </a:rPr>
              <a:t> (</a:t>
            </a:r>
            <a:r>
              <a:rPr lang="en-US" b="1" dirty="0">
                <a:solidFill>
                  <a:srgbClr val="000092"/>
                </a:solidFill>
                <a:latin typeface="Arial" pitchFamily="34" charset="0"/>
                <a:cs typeface="Arial" pitchFamily="34" charset="0"/>
              </a:rPr>
              <a:t>M</a:t>
            </a:r>
            <a:r>
              <a:rPr lang="tr-TR" b="1" dirty="0" smtClean="0">
                <a:solidFill>
                  <a:srgbClr val="000092"/>
                </a:solidFill>
                <a:latin typeface="Arial" pitchFamily="34" charset="0"/>
                <a:cs typeface="Arial" pitchFamily="34" charset="0"/>
              </a:rPr>
              <a:t>USKİ</a:t>
            </a:r>
            <a:r>
              <a:rPr lang="en-US" b="1" dirty="0" smtClean="0">
                <a:solidFill>
                  <a:srgbClr val="000092"/>
                </a:solidFill>
                <a:latin typeface="Arial" pitchFamily="34" charset="0"/>
                <a:cs typeface="Arial" pitchFamily="34" charset="0"/>
              </a:rPr>
              <a:t>, İLBANK, </a:t>
            </a:r>
            <a:r>
              <a:rPr lang="en-US" b="1" dirty="0" err="1" smtClean="0">
                <a:solidFill>
                  <a:srgbClr val="000092"/>
                </a:solidFill>
                <a:latin typeface="Arial" pitchFamily="34" charset="0"/>
                <a:cs typeface="Arial" pitchFamily="34" charset="0"/>
              </a:rPr>
              <a:t>Dünya</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Bankası</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bilgisine</a:t>
            </a:r>
            <a:r>
              <a:rPr lang="en-US" b="1" dirty="0" smtClean="0">
                <a:solidFill>
                  <a:srgbClr val="000092"/>
                </a:solidFill>
                <a:latin typeface="Arial" pitchFamily="34" charset="0"/>
                <a:cs typeface="Arial" pitchFamily="34" charset="0"/>
              </a:rPr>
              <a:t> </a:t>
            </a:r>
            <a:r>
              <a:rPr lang="en-US" b="1" dirty="0" err="1" smtClean="0">
                <a:solidFill>
                  <a:srgbClr val="000092"/>
                </a:solidFill>
                <a:latin typeface="Arial" pitchFamily="34" charset="0"/>
                <a:cs typeface="Arial" pitchFamily="34" charset="0"/>
              </a:rPr>
              <a:t>sunulacaktır</a:t>
            </a:r>
            <a:r>
              <a:rPr lang="en-US" b="1" dirty="0" smtClean="0">
                <a:solidFill>
                  <a:srgbClr val="000092"/>
                </a:solidFill>
                <a:latin typeface="Arial" pitchFamily="34" charset="0"/>
                <a:cs typeface="Arial" pitchFamily="34" charset="0"/>
              </a:rPr>
              <a:t>.</a:t>
            </a:r>
            <a:endParaRPr lang="tr-TR" b="1" dirty="0" smtClean="0">
              <a:solidFill>
                <a:srgbClr val="000092"/>
              </a:solidFill>
              <a:latin typeface="Arial" pitchFamily="34" charset="0"/>
              <a:cs typeface="Arial"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48400" y="1221988"/>
            <a:ext cx="2743200" cy="388062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7" name="Picture 2" descr="questions and answers presentation ile ilgili görsel sonucu"/>
          <p:cNvPicPr>
            <a:picLocks noChangeAspect="1" noChangeArrowheads="1"/>
          </p:cNvPicPr>
          <p:nvPr/>
        </p:nvPicPr>
        <p:blipFill>
          <a:blip r:embed="rId3" cstate="print"/>
          <a:srcRect/>
          <a:stretch>
            <a:fillRect/>
          </a:stretch>
        </p:blipFill>
        <p:spPr bwMode="auto">
          <a:xfrm>
            <a:off x="7658100" y="3886200"/>
            <a:ext cx="800100" cy="800101"/>
          </a:xfrm>
          <a:prstGeom prst="rect">
            <a:avLst/>
          </a:prstGeom>
          <a:noFill/>
        </p:spPr>
      </p:pic>
      <p:sp>
        <p:nvSpPr>
          <p:cNvPr id="18" name="Rectangle 17"/>
          <p:cNvSpPr/>
          <p:nvPr/>
        </p:nvSpPr>
        <p:spPr>
          <a:xfrm>
            <a:off x="762000" y="4038600"/>
            <a:ext cx="7620000" cy="523220"/>
          </a:xfrm>
          <a:prstGeom prst="rect">
            <a:avLst/>
          </a:prstGeom>
          <a:effectLst>
            <a:outerShdw blurRad="50800" dist="38100" dir="2700000" algn="tl" rotWithShape="0">
              <a:prstClr val="black">
                <a:alpha val="40000"/>
              </a:prstClr>
            </a:outerShdw>
          </a:effectLst>
        </p:spPr>
        <p:txBody>
          <a:bodyPr wrap="square">
            <a:spAutoFit/>
          </a:bodyPr>
          <a:lstStyle/>
          <a:p>
            <a:pPr algn="ctr" fontAlgn="auto">
              <a:spcBef>
                <a:spcPts val="300"/>
              </a:spcBef>
              <a:spcAft>
                <a:spcPts val="300"/>
              </a:spcAft>
              <a:defRPr/>
            </a:pPr>
            <a:r>
              <a:rPr lang="tr-TR" sz="2800" b="1" dirty="0" smtClean="0">
                <a:solidFill>
                  <a:srgbClr val="FF3300"/>
                </a:solidFill>
                <a:effectLst>
                  <a:outerShdw blurRad="38100" dist="38100" dir="2700000" algn="tl">
                    <a:srgbClr val="000000"/>
                  </a:outerShdw>
                </a:effectLst>
                <a:latin typeface="+mj-lt"/>
                <a:cs typeface="Arial" pitchFamily="34" charset="0"/>
              </a:rPr>
              <a:t>SORULAR, YORUMLAR VE GÖRÜŞLER</a:t>
            </a:r>
            <a:endParaRPr lang="tr-TR" sz="2000" b="1" dirty="0">
              <a:solidFill>
                <a:srgbClr val="FF3300"/>
              </a:solidFill>
              <a:effectLst>
                <a:outerShdw blurRad="38100" dist="38100" dir="2700000" algn="tl">
                  <a:srgbClr val="000000"/>
                </a:outerShdw>
              </a:effectLst>
              <a:latin typeface="+mj-lt"/>
              <a:cs typeface="Arial" pitchFamily="34" charset="0"/>
            </a:endParaRPr>
          </a:p>
        </p:txBody>
      </p:sp>
      <p:sp>
        <p:nvSpPr>
          <p:cNvPr id="20" name="Rectangle 19"/>
          <p:cNvSpPr/>
          <p:nvPr/>
        </p:nvSpPr>
        <p:spPr>
          <a:xfrm>
            <a:off x="538537" y="2370043"/>
            <a:ext cx="7848600" cy="1446550"/>
          </a:xfrm>
          <a:prstGeom prst="rect">
            <a:avLst/>
          </a:prstGeom>
          <a:effectLst>
            <a:outerShdw blurRad="50800" dist="38100" dir="2700000" algn="tl" rotWithShape="0">
              <a:prstClr val="black">
                <a:alpha val="40000"/>
              </a:prstClr>
            </a:outerShdw>
          </a:effectLst>
        </p:spPr>
        <p:txBody>
          <a:bodyPr wrap="square">
            <a:spAutoFit/>
          </a:bodyPr>
          <a:lstStyle/>
          <a:p>
            <a:pPr algn="ctr" fontAlgn="auto">
              <a:spcBef>
                <a:spcPts val="300"/>
              </a:spcBef>
              <a:spcAft>
                <a:spcPts val="300"/>
              </a:spcAft>
              <a:defRPr/>
            </a:pPr>
            <a:r>
              <a:rPr lang="tr-TR" sz="4400" b="1" dirty="0" smtClean="0">
                <a:solidFill>
                  <a:srgbClr val="FF3300"/>
                </a:solidFill>
                <a:effectLst>
                  <a:outerShdw blurRad="38100" dist="38100" dir="2700000" algn="tl">
                    <a:srgbClr val="000000"/>
                  </a:outerShdw>
                </a:effectLst>
                <a:latin typeface="+mj-lt"/>
                <a:cs typeface="Arial" pitchFamily="34" charset="0"/>
              </a:rPr>
              <a:t>KATILIMINIZ VE İLGİNİZ İÇİN TEŞEKKÜR EDERİZ! </a:t>
            </a:r>
            <a:endParaRPr lang="tr-TR" sz="3400" b="1" dirty="0">
              <a:solidFill>
                <a:srgbClr val="FF3300"/>
              </a:solidFill>
              <a:effectLst>
                <a:outerShdw blurRad="38100" dist="38100" dir="2700000" algn="tl">
                  <a:srgbClr val="000000"/>
                </a:outerShdw>
              </a:effectLst>
              <a:latin typeface="+mj-lt"/>
              <a:cs typeface="Arial" pitchFamily="34" charset="0"/>
            </a:endParaRPr>
          </a:p>
        </p:txBody>
      </p:sp>
      <p:pic>
        <p:nvPicPr>
          <p:cNvPr id="16" name="Picture 15" descr="encon_logo_CMYK_2-orta"/>
          <p:cNvPicPr/>
          <p:nvPr/>
        </p:nvPicPr>
        <p:blipFill>
          <a:blip r:embed="rId4" cstate="print"/>
          <a:srcRect/>
          <a:stretch>
            <a:fillRect/>
          </a:stretch>
        </p:blipFill>
        <p:spPr bwMode="auto">
          <a:xfrm>
            <a:off x="6576337" y="5895756"/>
            <a:ext cx="1810800" cy="288000"/>
          </a:xfrm>
          <a:prstGeom prst="rect">
            <a:avLst/>
          </a:prstGeom>
          <a:noFill/>
          <a:ln w="9525">
            <a:noFill/>
            <a:miter lim="800000"/>
            <a:headEnd/>
            <a:tailEnd/>
          </a:ln>
        </p:spPr>
      </p:pic>
      <p:pic>
        <p:nvPicPr>
          <p:cNvPr id="19"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295400" y="5409756"/>
            <a:ext cx="1295544" cy="1259557"/>
          </a:xfrm>
          <a:prstGeom prst="rect">
            <a:avLst/>
          </a:prstGeom>
          <a:ln>
            <a:noFill/>
          </a:ln>
          <a:effectLst/>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1767" y="5461956"/>
            <a:ext cx="2264306" cy="1155600"/>
          </a:xfrm>
          <a:prstGeom prst="rect">
            <a:avLst/>
          </a:prstGeom>
        </p:spPr>
      </p:pic>
      <p:sp>
        <p:nvSpPr>
          <p:cNvPr id="11" name="Text Box 2"/>
          <p:cNvSpPr txBox="1">
            <a:spLocks noChangeArrowheads="1"/>
          </p:cNvSpPr>
          <p:nvPr/>
        </p:nvSpPr>
        <p:spPr bwMode="auto">
          <a:xfrm>
            <a:off x="374650" y="152400"/>
            <a:ext cx="8464550" cy="1138237"/>
          </a:xfrm>
          <a:prstGeom prst="rect">
            <a:avLst/>
          </a:prstGeom>
          <a:noFill/>
          <a:ln w="9525">
            <a:noFill/>
            <a:miter lim="800000"/>
            <a:headEnd/>
            <a:tailEnd/>
          </a:ln>
        </p:spPr>
        <p:txBody>
          <a:bodyPr vert="horz" wrap="square" lIns="91440" tIns="0" rIns="0" bIns="0" numCol="1" anchor="t" anchorCtr="0" compatLnSpc="1">
            <a:prstTxWarp prst="textNoShape">
              <a:avLst/>
            </a:prstTxWarp>
          </a:bodyPr>
          <a:lstStyle/>
          <a:p>
            <a:pPr lvl="0" algn="ctr">
              <a:spcAft>
                <a:spcPts val="600"/>
              </a:spcAft>
            </a:pPr>
            <a:r>
              <a:rPr lang="en-US" sz="2400" dirty="0" smtClean="0">
                <a:solidFill>
                  <a:srgbClr val="000099"/>
                </a:solidFill>
                <a:effectLst>
                  <a:outerShdw blurRad="38100" dist="38100" dir="2700000" algn="tl">
                    <a:srgbClr val="000000"/>
                  </a:outerShdw>
                </a:effectLst>
                <a:latin typeface="+mj-lt"/>
                <a:cs typeface="Arial" pitchFamily="34" charset="0"/>
              </a:rPr>
              <a:t>SÜRDÜRÜLEBİLİR ŞEHİRLER PROJESİ – II (SŞP)</a:t>
            </a:r>
            <a:endParaRPr lang="tr-TR" sz="2400" dirty="0" smtClean="0">
              <a:solidFill>
                <a:srgbClr val="000099"/>
              </a:solidFill>
              <a:effectLst>
                <a:outerShdw blurRad="38100" dist="38100" dir="2700000" algn="tl">
                  <a:srgbClr val="000000"/>
                </a:outerShdw>
              </a:effectLst>
              <a:latin typeface="+mj-lt"/>
              <a:cs typeface="Arial" pitchFamily="34" charset="0"/>
            </a:endParaRPr>
          </a:p>
          <a:p>
            <a:pPr lvl="0">
              <a:spcAft>
                <a:spcPts val="600"/>
              </a:spcAft>
            </a:pPr>
            <a:r>
              <a:rPr lang="tr-TR" sz="2800" dirty="0" smtClean="0">
                <a:solidFill>
                  <a:srgbClr val="000099"/>
                </a:solidFill>
                <a:effectLst>
                  <a:outerShdw blurRad="38100" dist="38100" dir="2700000" algn="tl">
                    <a:srgbClr val="000000"/>
                  </a:outerShdw>
                </a:effectLst>
                <a:latin typeface="+mj-lt"/>
                <a:cs typeface="Arial" pitchFamily="34" charset="0"/>
              </a:rPr>
              <a:t>			</a:t>
            </a:r>
          </a:p>
          <a:p>
            <a:pPr lvl="0" algn="ctr">
              <a:spcAft>
                <a:spcPts val="600"/>
              </a:spcAft>
            </a:pPr>
            <a:r>
              <a:rPr lang="en-US" sz="2800" dirty="0" smtClean="0">
                <a:solidFill>
                  <a:srgbClr val="000099"/>
                </a:solidFill>
                <a:effectLst>
                  <a:outerShdw blurRad="38100" dist="38100" dir="2700000" algn="tl">
                    <a:srgbClr val="000000"/>
                  </a:outerShdw>
                </a:effectLst>
                <a:latin typeface="+mj-lt"/>
                <a:cs typeface="Arial" pitchFamily="34" charset="0"/>
              </a:rPr>
              <a:t>MİLAS – ÖREN </a:t>
            </a:r>
            <a:r>
              <a:rPr lang="tr-TR" sz="2800" dirty="0" smtClean="0">
                <a:solidFill>
                  <a:srgbClr val="000099"/>
                </a:solidFill>
                <a:effectLst>
                  <a:outerShdw blurRad="38100" dist="38100" dir="2700000" algn="tl">
                    <a:srgbClr val="000000"/>
                  </a:outerShdw>
                </a:effectLst>
                <a:latin typeface="+mj-lt"/>
                <a:cs typeface="Arial" pitchFamily="34" charset="0"/>
              </a:rPr>
              <a:t>KANALİZASYON </a:t>
            </a:r>
            <a:r>
              <a:rPr lang="tr-TR" sz="2800" dirty="0">
                <a:solidFill>
                  <a:srgbClr val="000099"/>
                </a:solidFill>
                <a:effectLst>
                  <a:outerShdw blurRad="38100" dist="38100" dir="2700000" algn="tl">
                    <a:srgbClr val="000000"/>
                  </a:outerShdw>
                </a:effectLst>
                <a:latin typeface="+mj-lt"/>
                <a:cs typeface="Arial" pitchFamily="34" charset="0"/>
              </a:rPr>
              <a:t>ŞEBEKESİ VE </a:t>
            </a:r>
            <a:endParaRPr lang="tr-TR" sz="2800" dirty="0" smtClean="0">
              <a:solidFill>
                <a:srgbClr val="000099"/>
              </a:solidFill>
              <a:effectLst>
                <a:outerShdw blurRad="38100" dist="38100" dir="2700000" algn="tl">
                  <a:srgbClr val="000000"/>
                </a:outerShdw>
              </a:effectLst>
              <a:latin typeface="+mj-lt"/>
              <a:cs typeface="Arial" pitchFamily="34" charset="0"/>
            </a:endParaRPr>
          </a:p>
          <a:p>
            <a:pPr lvl="0" algn="ctr">
              <a:spcAft>
                <a:spcPts val="600"/>
              </a:spcAft>
            </a:pPr>
            <a:r>
              <a:rPr lang="tr-TR" sz="2800" dirty="0">
                <a:solidFill>
                  <a:srgbClr val="000099"/>
                </a:solidFill>
                <a:effectLst>
                  <a:outerShdw blurRad="38100" dist="38100" dir="2700000" algn="tl">
                    <a:srgbClr val="000000"/>
                  </a:outerShdw>
                </a:effectLst>
                <a:latin typeface="+mj-lt"/>
                <a:cs typeface="Arial" pitchFamily="34" charset="0"/>
              </a:rPr>
              <a:t>	</a:t>
            </a:r>
            <a:r>
              <a:rPr lang="tr-TR" sz="2800" dirty="0" smtClean="0">
                <a:solidFill>
                  <a:srgbClr val="000099"/>
                </a:solidFill>
                <a:effectLst>
                  <a:outerShdw blurRad="38100" dist="38100" dir="2700000" algn="tl">
                    <a:srgbClr val="000000"/>
                  </a:outerShdw>
                </a:effectLst>
                <a:latin typeface="+mj-lt"/>
                <a:cs typeface="Arial" pitchFamily="34" charset="0"/>
              </a:rPr>
              <a:t>	ATIKSU </a:t>
            </a:r>
            <a:r>
              <a:rPr lang="tr-TR" sz="2800" dirty="0">
                <a:solidFill>
                  <a:srgbClr val="000099"/>
                </a:solidFill>
                <a:effectLst>
                  <a:outerShdw blurRad="38100" dist="38100" dir="2700000" algn="tl">
                    <a:srgbClr val="000000"/>
                  </a:outerShdw>
                </a:effectLst>
                <a:latin typeface="+mj-lt"/>
                <a:cs typeface="Arial" pitchFamily="34" charset="0"/>
              </a:rPr>
              <a:t>ARITMA TESİSİ PROJESİ 			</a:t>
            </a:r>
            <a:endParaRPr lang="tr-TR" sz="3200" dirty="0" smtClean="0">
              <a:solidFill>
                <a:srgbClr val="000099"/>
              </a:solidFill>
              <a:effectLst>
                <a:outerShdw blurRad="38100" dist="38100" dir="2700000" algn="tl">
                  <a:srgbClr val="000000"/>
                </a:outerShdw>
              </a:effectLst>
              <a:latin typeface="+mj-lt"/>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200" b="1" i="0" u="none" strike="noStrike" cap="none" normalizeH="0" baseline="0" dirty="0" smtClean="0">
              <a:ln>
                <a:noFill/>
              </a:ln>
              <a:solidFill>
                <a:srgbClr val="000000"/>
              </a:solidFill>
              <a:effectLst/>
              <a:latin typeface="Arial Unicode MS" pitchFamily="34" charset="-128"/>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000" b="0" i="0" u="none" strike="noStrike" cap="none" normalizeH="0" baseline="0" dirty="0" smtClean="0">
              <a:ln>
                <a:noFill/>
              </a:ln>
              <a:solidFill>
                <a:schemeClr val="tx1"/>
              </a:solidFill>
              <a:effectLst/>
              <a:latin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dirty="0">
              <a:latin typeface="Calibri" pitchFamily="34" charset="0"/>
            </a:endParaRPr>
          </a:p>
        </p:txBody>
      </p:sp>
      <p:sp>
        <p:nvSpPr>
          <p:cNvPr id="7" name="TextBox 6"/>
          <p:cNvSpPr txBox="1"/>
          <p:nvPr/>
        </p:nvSpPr>
        <p:spPr>
          <a:xfrm>
            <a:off x="228600" y="221159"/>
            <a:ext cx="8763000" cy="461665"/>
          </a:xfrm>
          <a:prstGeom prst="rect">
            <a:avLst/>
          </a:prstGeom>
          <a:noFill/>
          <a:ln w="25400">
            <a:solidFill>
              <a:srgbClr val="FE5002"/>
            </a:solidFill>
          </a:ln>
          <a:effectLst>
            <a:innerShdw blurRad="1270000" dist="2540000" dir="21540000">
              <a:prstClr val="black"/>
            </a:innerShdw>
          </a:effectLst>
        </p:spPr>
        <p:txBody>
          <a:bodyPr wrap="square">
            <a:spAutoFit/>
          </a:bodyPr>
          <a:lstStyle/>
          <a:p>
            <a:pPr algn="ctr" fontAlgn="auto">
              <a:spcBef>
                <a:spcPts val="0"/>
              </a:spcBef>
              <a:spcAft>
                <a:spcPts val="0"/>
              </a:spcAft>
              <a:defRPr/>
            </a:pPr>
            <a:r>
              <a:rPr lang="tr-TR" sz="2400" b="1" dirty="0" smtClean="0">
                <a:solidFill>
                  <a:srgbClr val="FE5002"/>
                </a:solidFill>
                <a:effectLst>
                  <a:outerShdw blurRad="38100" dist="38100" dir="2700000" algn="tl">
                    <a:srgbClr val="000000">
                      <a:alpha val="43137"/>
                    </a:srgbClr>
                  </a:outerShdw>
                </a:effectLst>
                <a:latin typeface="Arial" pitchFamily="34" charset="0"/>
                <a:cs typeface="Arial" pitchFamily="34" charset="0"/>
              </a:rPr>
              <a:t>HALKIN KATILIMI TOPLANTISI’NIN AMACI NEDİR?</a:t>
            </a:r>
            <a:endParaRPr lang="tr-TR" sz="2000" b="1" dirty="0">
              <a:solidFill>
                <a:srgbClr val="FE5002"/>
              </a:solidFill>
              <a:effectLst>
                <a:outerShdw blurRad="38100" dist="38100" dir="2700000" algn="tl">
                  <a:srgbClr val="000000">
                    <a:alpha val="43137"/>
                  </a:srgbClr>
                </a:outerShdw>
              </a:effectLst>
              <a:latin typeface="Arial" pitchFamily="34" charset="0"/>
              <a:cs typeface="Arial" pitchFamily="34" charset="0"/>
            </a:endParaRPr>
          </a:p>
        </p:txBody>
      </p:sp>
      <p:sp>
        <p:nvSpPr>
          <p:cNvPr id="13" name="Rectangle 3"/>
          <p:cNvSpPr txBox="1">
            <a:spLocks noChangeArrowheads="1"/>
          </p:cNvSpPr>
          <p:nvPr/>
        </p:nvSpPr>
        <p:spPr bwMode="auto">
          <a:xfrm>
            <a:off x="1600200" y="3087688"/>
            <a:ext cx="7165975"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Char char="•"/>
              <a:tabLst/>
              <a:defRPr/>
            </a:pPr>
            <a:endParaRPr lang="en-US" sz="2000" dirty="0" smtClean="0">
              <a:solidFill>
                <a:srgbClr val="000092"/>
              </a:solidFill>
              <a:latin typeface="Arial" pitchFamily="34" charset="0"/>
              <a:cs typeface="Arial" pitchFamily="34" charset="0"/>
            </a:endParaRPr>
          </a:p>
        </p:txBody>
      </p:sp>
      <p:sp>
        <p:nvSpPr>
          <p:cNvPr id="23" name="Rectangle 1"/>
          <p:cNvSpPr>
            <a:spLocks noChangeArrowheads="1"/>
          </p:cNvSpPr>
          <p:nvPr/>
        </p:nvSpPr>
        <p:spPr bwMode="auto">
          <a:xfrm>
            <a:off x="541176" y="914400"/>
            <a:ext cx="8458200" cy="5488682"/>
          </a:xfrm>
          <a:prstGeom prst="rect">
            <a:avLst/>
          </a:prstGeom>
          <a:solidFill>
            <a:srgbClr val="F8D49E"/>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lnSpc>
                <a:spcPct val="150000"/>
              </a:lnSpc>
              <a:spcBef>
                <a:spcPts val="200"/>
              </a:spcBef>
              <a:spcAft>
                <a:spcPts val="200"/>
              </a:spcAft>
            </a:pPr>
            <a:r>
              <a:rPr lang="tr-TR" sz="2000" b="1" dirty="0" smtClean="0">
                <a:solidFill>
                  <a:srgbClr val="002060"/>
                </a:solidFill>
                <a:latin typeface="Arial" pitchFamily="34" charset="0"/>
                <a:cs typeface="Arial" pitchFamily="34" charset="0"/>
              </a:rPr>
              <a:t>Neden Buradayız? </a:t>
            </a:r>
          </a:p>
          <a:p>
            <a:pPr lvl="1" algn="just">
              <a:lnSpc>
                <a:spcPct val="150000"/>
              </a:lnSpc>
              <a:spcBef>
                <a:spcPts val="200"/>
              </a:spcBef>
              <a:spcAft>
                <a:spcPts val="200"/>
              </a:spcAft>
              <a:buFont typeface="Wingdings" pitchFamily="2" charset="2"/>
              <a:buChar char="q"/>
            </a:pPr>
            <a:r>
              <a:rPr lang="tr-TR" sz="2000" b="1"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Milas</a:t>
            </a:r>
            <a:r>
              <a:rPr lang="en-US" sz="2000" dirty="0" smtClean="0">
                <a:solidFill>
                  <a:srgbClr val="002060"/>
                </a:solidFill>
                <a:latin typeface="Arial" pitchFamily="34" charset="0"/>
                <a:cs typeface="Arial" pitchFamily="34" charset="0"/>
              </a:rPr>
              <a:t> – </a:t>
            </a:r>
            <a:r>
              <a:rPr lang="en-US" sz="2000" dirty="0" err="1" smtClean="0">
                <a:solidFill>
                  <a:srgbClr val="002060"/>
                </a:solidFill>
                <a:latin typeface="Arial" pitchFamily="34" charset="0"/>
                <a:cs typeface="Arial" pitchFamily="34" charset="0"/>
              </a:rPr>
              <a:t>Ören</a:t>
            </a:r>
            <a:r>
              <a:rPr lang="en-US" sz="2000" dirty="0">
                <a:solidFill>
                  <a:srgbClr val="002060"/>
                </a:solidFill>
                <a:latin typeface="Arial" pitchFamily="34" charset="0"/>
                <a:cs typeface="Arial" pitchFamily="34" charset="0"/>
              </a:rPr>
              <a:t> </a:t>
            </a:r>
            <a:r>
              <a:rPr lang="tr-TR" sz="2000" dirty="0" smtClean="0">
                <a:solidFill>
                  <a:srgbClr val="002060"/>
                </a:solidFill>
                <a:latin typeface="Arial" pitchFamily="34" charset="0"/>
                <a:cs typeface="Arial" pitchFamily="34" charset="0"/>
              </a:rPr>
              <a:t>Kanalizasyon Şebekesi ve Atıksu Arıtma Tesisi Projesi nedir</a:t>
            </a:r>
            <a:r>
              <a:rPr lang="tr-TR" sz="2000" dirty="0">
                <a:solidFill>
                  <a:srgbClr val="002060"/>
                </a:solidFill>
                <a:latin typeface="Arial" pitchFamily="34" charset="0"/>
                <a:cs typeface="Arial" pitchFamily="34" charset="0"/>
              </a:rPr>
              <a:t>?</a:t>
            </a:r>
          </a:p>
          <a:p>
            <a:pPr lvl="1" algn="just">
              <a:lnSpc>
                <a:spcPct val="150000"/>
              </a:lnSpc>
              <a:spcBef>
                <a:spcPts val="200"/>
              </a:spcBef>
              <a:spcAft>
                <a:spcPts val="200"/>
              </a:spcAft>
              <a:buFont typeface="Wingdings" pitchFamily="2" charset="2"/>
              <a:buChar char="q"/>
            </a:pPr>
            <a:r>
              <a:rPr lang="tr-TR" sz="2000" dirty="0" smtClean="0">
                <a:solidFill>
                  <a:srgbClr val="002060"/>
                </a:solidFill>
                <a:latin typeface="Arial" pitchFamily="34" charset="0"/>
                <a:cs typeface="Arial" pitchFamily="34" charset="0"/>
              </a:rPr>
              <a:t> Proje </a:t>
            </a:r>
            <a:r>
              <a:rPr lang="tr-TR" sz="2000" dirty="0">
                <a:solidFill>
                  <a:srgbClr val="002060"/>
                </a:solidFill>
                <a:latin typeface="Arial" pitchFamily="34" charset="0"/>
                <a:cs typeface="Arial" pitchFamily="34" charset="0"/>
              </a:rPr>
              <a:t>y</a:t>
            </a:r>
            <a:r>
              <a:rPr lang="tr-TR" sz="2000" dirty="0" smtClean="0">
                <a:solidFill>
                  <a:srgbClr val="002060"/>
                </a:solidFill>
                <a:latin typeface="Arial" pitchFamily="34" charset="0"/>
                <a:cs typeface="Arial" pitchFamily="34" charset="0"/>
              </a:rPr>
              <a:t>ürütücüsü kimdir? Proje uygulayıcısı kimdir? Proje finansörü kimdir?</a:t>
            </a:r>
          </a:p>
          <a:p>
            <a:pPr lvl="1" algn="just">
              <a:lnSpc>
                <a:spcPct val="150000"/>
              </a:lnSpc>
              <a:spcBef>
                <a:spcPts val="200"/>
              </a:spcBef>
              <a:spcAft>
                <a:spcPts val="200"/>
              </a:spcAft>
              <a:buFont typeface="Wingdings" pitchFamily="2" charset="2"/>
              <a:buChar char="q"/>
            </a:pPr>
            <a:r>
              <a:rPr lang="tr-TR" sz="2000" dirty="0" smtClean="0">
                <a:solidFill>
                  <a:srgbClr val="002060"/>
                </a:solidFill>
                <a:latin typeface="Arial" pitchFamily="34" charset="0"/>
                <a:cs typeface="Arial" pitchFamily="34" charset="0"/>
              </a:rPr>
              <a:t> Proje’nin Beklenen Faydaları Nelerdir? </a:t>
            </a:r>
          </a:p>
          <a:p>
            <a:pPr lvl="1" algn="just">
              <a:lnSpc>
                <a:spcPct val="150000"/>
              </a:lnSpc>
              <a:spcBef>
                <a:spcPts val="200"/>
              </a:spcBef>
              <a:spcAft>
                <a:spcPts val="200"/>
              </a:spcAft>
              <a:buFont typeface="Wingdings" pitchFamily="2" charset="2"/>
              <a:buChar char="q"/>
            </a:pPr>
            <a:r>
              <a:rPr lang="tr-TR" sz="2000" dirty="0" smtClean="0">
                <a:solidFill>
                  <a:srgbClr val="002060"/>
                </a:solidFill>
                <a:latin typeface="Arial" pitchFamily="34" charset="0"/>
                <a:cs typeface="Arial" pitchFamily="34" charset="0"/>
              </a:rPr>
              <a:t> Çevresel ve Sosyal Çalışmalar nedir?</a:t>
            </a:r>
          </a:p>
          <a:p>
            <a:pPr lvl="2" algn="just">
              <a:lnSpc>
                <a:spcPct val="150000"/>
              </a:lnSpc>
              <a:spcBef>
                <a:spcPts val="200"/>
              </a:spcBef>
              <a:spcAft>
                <a:spcPts val="200"/>
              </a:spcAft>
              <a:buFont typeface="Wingdings" pitchFamily="2" charset="2"/>
              <a:buChar char="Ø"/>
            </a:pPr>
            <a:r>
              <a:rPr lang="tr-TR" dirty="0" smtClean="0">
                <a:solidFill>
                  <a:srgbClr val="002060"/>
                </a:solidFill>
                <a:latin typeface="Arial" pitchFamily="34" charset="0"/>
                <a:cs typeface="Arial" pitchFamily="34" charset="0"/>
              </a:rPr>
              <a:t> Olası çevresel ve sosyal etkiler</a:t>
            </a:r>
          </a:p>
          <a:p>
            <a:pPr lvl="2" algn="just">
              <a:lnSpc>
                <a:spcPct val="150000"/>
              </a:lnSpc>
              <a:spcBef>
                <a:spcPts val="200"/>
              </a:spcBef>
              <a:spcAft>
                <a:spcPts val="200"/>
              </a:spcAft>
              <a:buFont typeface="Wingdings" pitchFamily="2" charset="2"/>
              <a:buChar char="Ø"/>
            </a:pPr>
            <a:r>
              <a:rPr lang="tr-TR" dirty="0" smtClean="0">
                <a:solidFill>
                  <a:srgbClr val="002060"/>
                </a:solidFill>
                <a:latin typeface="Arial" pitchFamily="34" charset="0"/>
                <a:cs typeface="Arial" pitchFamily="34" charset="0"/>
              </a:rPr>
              <a:t> Etki azaltıcı önlemler ve yönetim stratejileri</a:t>
            </a:r>
          </a:p>
          <a:p>
            <a:pPr lvl="1" algn="just">
              <a:lnSpc>
                <a:spcPct val="150000"/>
              </a:lnSpc>
              <a:spcBef>
                <a:spcPts val="200"/>
              </a:spcBef>
              <a:spcAft>
                <a:spcPts val="200"/>
              </a:spcAft>
              <a:buFont typeface="Wingdings" pitchFamily="2" charset="2"/>
              <a:buChar char="q"/>
            </a:pPr>
            <a:r>
              <a:rPr lang="tr-TR" sz="2000" dirty="0" smtClean="0">
                <a:solidFill>
                  <a:srgbClr val="002060"/>
                </a:solidFill>
                <a:latin typeface="Arial" pitchFamily="34" charset="0"/>
                <a:cs typeface="Arial" pitchFamily="34" charset="0"/>
              </a:rPr>
              <a:t> Paydaş Katılımı: Sürece nasıl dahil olabilirsiniz?</a:t>
            </a:r>
          </a:p>
          <a:p>
            <a:pPr lvl="1" algn="just">
              <a:lnSpc>
                <a:spcPct val="150000"/>
              </a:lnSpc>
              <a:spcBef>
                <a:spcPts val="200"/>
              </a:spcBef>
              <a:spcAft>
                <a:spcPts val="200"/>
              </a:spcAft>
              <a:buFont typeface="Wingdings" pitchFamily="2" charset="2"/>
              <a:buChar char="q"/>
            </a:pPr>
            <a:r>
              <a:rPr lang="tr-TR" sz="2000" dirty="0" smtClean="0">
                <a:solidFill>
                  <a:srgbClr val="002060"/>
                </a:solidFill>
                <a:latin typeface="Arial" pitchFamily="34" charset="0"/>
                <a:cs typeface="Arial" pitchFamily="34" charset="0"/>
              </a:rPr>
              <a:t> Sorular ve Cevaplar</a:t>
            </a:r>
            <a:r>
              <a:rPr lang="tr-TR" dirty="0" smtClean="0">
                <a:solidFill>
                  <a:srgbClr val="002060"/>
                </a:solidFill>
                <a:latin typeface="Arial" pitchFamily="34" charset="0"/>
                <a:cs typeface="Arial" pitchFamily="34" charset="0"/>
              </a:rPr>
              <a:t> (Proje ile ilgili soru, beklenti, görüş ve öneriler)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7" name="TextBox 6"/>
          <p:cNvSpPr txBox="1"/>
          <p:nvPr/>
        </p:nvSpPr>
        <p:spPr>
          <a:xfrm>
            <a:off x="152400" y="95071"/>
            <a:ext cx="8686800" cy="1015663"/>
          </a:xfrm>
          <a:prstGeom prst="rect">
            <a:avLst/>
          </a:prstGeom>
          <a:noFill/>
          <a:ln w="25400">
            <a:solidFill>
              <a:srgbClr val="FE5002"/>
            </a:solidFill>
          </a:ln>
          <a:effectLst>
            <a:innerShdw blurRad="1270000" dist="2540000" dir="21540000">
              <a:prstClr val="black"/>
            </a:innerShdw>
          </a:effectLst>
        </p:spPr>
        <p:txBody>
          <a:bodyPr wrap="square">
            <a:spAutoFit/>
          </a:bodyPr>
          <a:lstStyle/>
          <a:p>
            <a:pPr algn="ctr" fontAlgn="auto">
              <a:spcBef>
                <a:spcPts val="0"/>
              </a:spcBef>
              <a:spcAft>
                <a:spcPts val="0"/>
              </a:spcAft>
              <a:defRPr/>
            </a:pPr>
            <a:r>
              <a:rPr lang="tr-TR" sz="2000" b="1" dirty="0" smtClean="0">
                <a:solidFill>
                  <a:srgbClr val="FE5002"/>
                </a:solidFill>
                <a:effectLst>
                  <a:outerShdw blurRad="38100" dist="38100" dir="2700000" algn="tl">
                    <a:srgbClr val="000000">
                      <a:alpha val="43137"/>
                    </a:srgbClr>
                  </a:outerShdw>
                </a:effectLst>
                <a:latin typeface="Arial" pitchFamily="34" charset="0"/>
                <a:cs typeface="Arial" pitchFamily="34" charset="0"/>
              </a:rPr>
              <a:t>PROJE YÜRÜTÜCÜSÜ KİMDİR? </a:t>
            </a:r>
          </a:p>
          <a:p>
            <a:pPr algn="ctr" fontAlgn="auto">
              <a:spcBef>
                <a:spcPts val="0"/>
              </a:spcBef>
              <a:spcAft>
                <a:spcPts val="0"/>
              </a:spcAft>
              <a:defRPr/>
            </a:pPr>
            <a:r>
              <a:rPr lang="tr-TR" sz="2000" b="1" dirty="0" smtClean="0">
                <a:solidFill>
                  <a:srgbClr val="FE5002"/>
                </a:solidFill>
                <a:effectLst>
                  <a:outerShdw blurRad="38100" dist="38100" dir="2700000" algn="tl">
                    <a:srgbClr val="000000">
                      <a:alpha val="43137"/>
                    </a:srgbClr>
                  </a:outerShdw>
                </a:effectLst>
                <a:latin typeface="Arial" pitchFamily="34" charset="0"/>
                <a:cs typeface="Arial" pitchFamily="34" charset="0"/>
              </a:rPr>
              <a:t>PROJE UYGULAYICISI KİMDİR? </a:t>
            </a:r>
          </a:p>
          <a:p>
            <a:pPr algn="ctr" fontAlgn="auto">
              <a:spcBef>
                <a:spcPts val="0"/>
              </a:spcBef>
              <a:spcAft>
                <a:spcPts val="0"/>
              </a:spcAft>
              <a:defRPr/>
            </a:pPr>
            <a:r>
              <a:rPr lang="tr-TR" sz="2000" b="1" dirty="0" smtClean="0">
                <a:solidFill>
                  <a:srgbClr val="FE5002"/>
                </a:solidFill>
                <a:effectLst>
                  <a:outerShdw blurRad="38100" dist="38100" dir="2700000" algn="tl">
                    <a:srgbClr val="000000">
                      <a:alpha val="43137"/>
                    </a:srgbClr>
                  </a:outerShdw>
                </a:effectLst>
                <a:latin typeface="Arial" pitchFamily="34" charset="0"/>
                <a:cs typeface="Arial" pitchFamily="34" charset="0"/>
              </a:rPr>
              <a:t>PROJE FİNANSÖRÜ KİMDİR?</a:t>
            </a:r>
            <a:endParaRPr lang="tr-TR" sz="2000" b="1" dirty="0">
              <a:solidFill>
                <a:srgbClr val="FE5002"/>
              </a:solidFill>
              <a:effectLst>
                <a:outerShdw blurRad="38100" dist="38100" dir="2700000" algn="tl">
                  <a:srgbClr val="000000">
                    <a:alpha val="43137"/>
                  </a:srgbClr>
                </a:outerShdw>
              </a:effectLst>
              <a:latin typeface="Arial" pitchFamily="34" charset="0"/>
              <a:cs typeface="Arial" pitchFamily="34" charset="0"/>
            </a:endParaRPr>
          </a:p>
        </p:txBody>
      </p:sp>
      <p:sp>
        <p:nvSpPr>
          <p:cNvPr id="13" name="Rectangle 3"/>
          <p:cNvSpPr txBox="1">
            <a:spLocks noChangeArrowheads="1"/>
          </p:cNvSpPr>
          <p:nvPr/>
        </p:nvSpPr>
        <p:spPr bwMode="auto">
          <a:xfrm>
            <a:off x="1600200" y="3087688"/>
            <a:ext cx="7165975"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Char char="•"/>
              <a:tabLst/>
              <a:defRPr/>
            </a:pPr>
            <a:endParaRPr lang="en-US" sz="2000" dirty="0" smtClean="0">
              <a:solidFill>
                <a:srgbClr val="000092"/>
              </a:solidFill>
              <a:latin typeface="Arial" pitchFamily="34" charset="0"/>
              <a:cs typeface="Arial" pitchFamily="34" charset="0"/>
            </a:endParaRPr>
          </a:p>
        </p:txBody>
      </p:sp>
      <p:sp>
        <p:nvSpPr>
          <p:cNvPr id="34" name="Rounded Rectangle 33"/>
          <p:cNvSpPr/>
          <p:nvPr/>
        </p:nvSpPr>
        <p:spPr>
          <a:xfrm>
            <a:off x="152400" y="1408112"/>
            <a:ext cx="8896200" cy="1487488"/>
          </a:xfrm>
          <a:prstGeom prst="roundRect">
            <a:avLst/>
          </a:prstGeom>
          <a:solidFill>
            <a:srgbClr val="3399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300"/>
              </a:spcBef>
              <a:spcAft>
                <a:spcPts val="1200"/>
              </a:spcAft>
            </a:pPr>
            <a:r>
              <a:rPr lang="tr-TR" sz="1700" b="1" dirty="0" smtClean="0">
                <a:solidFill>
                  <a:srgbClr val="002060"/>
                </a:solidFill>
                <a:latin typeface="Arial" pitchFamily="34" charset="0"/>
                <a:cs typeface="Arial" pitchFamily="34" charset="0"/>
              </a:rPr>
              <a:t>	</a:t>
            </a:r>
            <a:r>
              <a:rPr lang="tr-TR" sz="1700" b="1" dirty="0">
                <a:solidFill>
                  <a:srgbClr val="002060"/>
                </a:solidFill>
                <a:latin typeface="Arial" pitchFamily="34" charset="0"/>
                <a:cs typeface="Arial" pitchFamily="34" charset="0"/>
              </a:rPr>
              <a:t> </a:t>
            </a:r>
            <a:r>
              <a:rPr lang="tr-TR" sz="1700" b="1" dirty="0" smtClean="0">
                <a:solidFill>
                  <a:srgbClr val="002060"/>
                </a:solidFill>
                <a:latin typeface="Arial" pitchFamily="34" charset="0"/>
                <a:cs typeface="Arial" pitchFamily="34" charset="0"/>
              </a:rPr>
              <a:t>           </a:t>
            </a:r>
            <a:r>
              <a:rPr lang="en-US" sz="1700" b="1" dirty="0" smtClean="0">
                <a:solidFill>
                  <a:srgbClr val="002060"/>
                </a:solidFill>
                <a:latin typeface="Arial" pitchFamily="34" charset="0"/>
                <a:cs typeface="Arial" pitchFamily="34" charset="0"/>
              </a:rPr>
              <a:t> </a:t>
            </a:r>
            <a:r>
              <a:rPr lang="tr-TR" sz="1700" b="1" dirty="0" smtClean="0">
                <a:solidFill>
                  <a:srgbClr val="002060"/>
                </a:solidFill>
                <a:latin typeface="Arial" pitchFamily="34" charset="0"/>
                <a:cs typeface="Arial" pitchFamily="34" charset="0"/>
              </a:rPr>
              <a:t>PROJE YÜRÜTÜCÜSÜ: İLLER BANKASI ANONİM ŞİRKETİ   			     </a:t>
            </a:r>
            <a:r>
              <a:rPr lang="en-US" sz="1700" b="1" dirty="0" smtClean="0">
                <a:solidFill>
                  <a:srgbClr val="002060"/>
                </a:solidFill>
                <a:latin typeface="Arial" pitchFamily="34" charset="0"/>
                <a:cs typeface="Arial" pitchFamily="34" charset="0"/>
              </a:rPr>
              <a:t>  </a:t>
            </a:r>
            <a:r>
              <a:rPr lang="tr-TR" sz="1700" b="1" dirty="0" smtClean="0">
                <a:solidFill>
                  <a:srgbClr val="002060"/>
                </a:solidFill>
                <a:latin typeface="Arial" pitchFamily="34" charset="0"/>
                <a:cs typeface="Arial" pitchFamily="34" charset="0"/>
              </a:rPr>
              <a:t>GENEL MÜDÜRLÜĞÜ</a:t>
            </a:r>
          </a:p>
        </p:txBody>
      </p:sp>
      <p:sp>
        <p:nvSpPr>
          <p:cNvPr id="21" name="Rounded Rectangle 20"/>
          <p:cNvSpPr/>
          <p:nvPr/>
        </p:nvSpPr>
        <p:spPr>
          <a:xfrm>
            <a:off x="152400" y="3149450"/>
            <a:ext cx="8896200" cy="1447800"/>
          </a:xfrm>
          <a:prstGeom prst="roundRect">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spcAft>
                <a:spcPts val="0"/>
              </a:spcAft>
            </a:pPr>
            <a:r>
              <a:rPr lang="en-US" sz="1700" b="1" dirty="0" smtClean="0">
                <a:solidFill>
                  <a:srgbClr val="002060"/>
                </a:solidFill>
                <a:latin typeface="Arial" pitchFamily="34" charset="0"/>
                <a:cs typeface="Arial" pitchFamily="34" charset="0"/>
              </a:rPr>
              <a:t>	</a:t>
            </a:r>
            <a:r>
              <a:rPr lang="tr-TR" sz="1700" b="1" dirty="0" smtClean="0">
                <a:solidFill>
                  <a:srgbClr val="002060"/>
                </a:solidFill>
                <a:latin typeface="Arial" pitchFamily="34" charset="0"/>
                <a:cs typeface="Arial" pitchFamily="34" charset="0"/>
              </a:rPr>
              <a:t>PROJE</a:t>
            </a:r>
            <a:r>
              <a:rPr lang="tr-TR" sz="1400" b="1" dirty="0" smtClean="0">
                <a:solidFill>
                  <a:srgbClr val="002060"/>
                </a:solidFill>
                <a:latin typeface="Arial" pitchFamily="34" charset="0"/>
                <a:cs typeface="Arial" pitchFamily="34" charset="0"/>
              </a:rPr>
              <a:t> </a:t>
            </a:r>
            <a:r>
              <a:rPr lang="tr-TR" sz="1700" b="1" dirty="0">
                <a:solidFill>
                  <a:srgbClr val="002060"/>
                </a:solidFill>
                <a:latin typeface="Arial" pitchFamily="34" charset="0"/>
                <a:cs typeface="Arial" pitchFamily="34" charset="0"/>
              </a:rPr>
              <a:t>UYGULAYICISI</a:t>
            </a:r>
            <a:r>
              <a:rPr lang="tr-TR" sz="1400" b="1" dirty="0" smtClean="0">
                <a:solidFill>
                  <a:srgbClr val="002060"/>
                </a:solidFill>
                <a:latin typeface="Arial" pitchFamily="34" charset="0"/>
                <a:cs typeface="Arial" pitchFamily="34" charset="0"/>
              </a:rPr>
              <a:t>: </a:t>
            </a:r>
            <a:r>
              <a:rPr lang="en-US" sz="1700" b="1" dirty="0" smtClean="0">
                <a:solidFill>
                  <a:srgbClr val="002060"/>
                </a:solidFill>
                <a:latin typeface="Arial" pitchFamily="34" charset="0"/>
                <a:cs typeface="Arial" pitchFamily="34" charset="0"/>
              </a:rPr>
              <a:t>MUĞLA</a:t>
            </a:r>
            <a:r>
              <a:rPr lang="tr-TR" sz="1700" b="1" dirty="0" smtClean="0">
                <a:solidFill>
                  <a:srgbClr val="002060"/>
                </a:solidFill>
                <a:latin typeface="Arial" pitchFamily="34" charset="0"/>
                <a:cs typeface="Arial" pitchFamily="34" charset="0"/>
              </a:rPr>
              <a:t> SU VE KANALİZASYON</a:t>
            </a:r>
          </a:p>
          <a:p>
            <a:pPr lvl="0" algn="ctr">
              <a:spcBef>
                <a:spcPts val="600"/>
              </a:spcBef>
              <a:spcAft>
                <a:spcPts val="0"/>
              </a:spcAft>
            </a:pPr>
            <a:r>
              <a:rPr lang="tr-TR" sz="1700" b="1" dirty="0" smtClean="0">
                <a:solidFill>
                  <a:srgbClr val="002060"/>
                </a:solidFill>
                <a:latin typeface="Arial" pitchFamily="34" charset="0"/>
                <a:cs typeface="Arial" pitchFamily="34" charset="0"/>
              </a:rPr>
              <a:t>		  </a:t>
            </a:r>
            <a:r>
              <a:rPr lang="en-US" sz="1700" b="1" dirty="0" smtClean="0">
                <a:solidFill>
                  <a:srgbClr val="002060"/>
                </a:solidFill>
                <a:latin typeface="Arial" pitchFamily="34" charset="0"/>
                <a:cs typeface="Arial" pitchFamily="34" charset="0"/>
              </a:rPr>
              <a:t>	        </a:t>
            </a:r>
            <a:r>
              <a:rPr lang="tr-TR" sz="1700" b="1" dirty="0" smtClean="0">
                <a:solidFill>
                  <a:srgbClr val="002060"/>
                </a:solidFill>
                <a:latin typeface="Arial" pitchFamily="34" charset="0"/>
                <a:cs typeface="Arial" pitchFamily="34" charset="0"/>
              </a:rPr>
              <a:t>İDARESİ GENEL MÜDÜRLÜĞÜ</a:t>
            </a:r>
            <a:endParaRPr lang="tr-TR" sz="1700" b="1" dirty="0">
              <a:solidFill>
                <a:srgbClr val="002060"/>
              </a:solidFill>
              <a:latin typeface="Arial" pitchFamily="34" charset="0"/>
              <a:cs typeface="Arial" pitchFamily="34" charset="0"/>
            </a:endParaRPr>
          </a:p>
        </p:txBody>
      </p:sp>
      <p:sp>
        <p:nvSpPr>
          <p:cNvPr id="8200" name="AutoShape 8" descr="kalyon inşaat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7" name="Rounded Rectangle 16"/>
          <p:cNvSpPr/>
          <p:nvPr/>
        </p:nvSpPr>
        <p:spPr>
          <a:xfrm>
            <a:off x="152400" y="4785000"/>
            <a:ext cx="8896200" cy="1692000"/>
          </a:xfrm>
          <a:prstGeom prst="roundRect">
            <a:avLst/>
          </a:prstGeom>
          <a:solidFill>
            <a:srgbClr val="FF9933"/>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08000" lvl="4">
              <a:spcBef>
                <a:spcPts val="100"/>
              </a:spcBef>
              <a:spcAft>
                <a:spcPts val="400"/>
              </a:spcAft>
              <a:buSzPct val="80000"/>
            </a:pPr>
            <a:r>
              <a:rPr lang="tr-TR" sz="1700" b="1" dirty="0" smtClean="0">
                <a:solidFill>
                  <a:srgbClr val="002060"/>
                </a:solidFill>
                <a:latin typeface="Arial" pitchFamily="34" charset="0"/>
                <a:cs typeface="Arial" pitchFamily="34" charset="0"/>
              </a:rPr>
              <a:t>	PROJE</a:t>
            </a:r>
            <a:r>
              <a:rPr lang="tr-TR" sz="1400" b="1" dirty="0" smtClean="0"/>
              <a:t> </a:t>
            </a:r>
            <a:r>
              <a:rPr lang="tr-TR" sz="1700" b="1" dirty="0">
                <a:solidFill>
                  <a:srgbClr val="002060"/>
                </a:solidFill>
                <a:latin typeface="Arial" pitchFamily="34" charset="0"/>
                <a:cs typeface="Arial" pitchFamily="34" charset="0"/>
              </a:rPr>
              <a:t>FİNANSÖRÜ: </a:t>
            </a:r>
            <a:r>
              <a:rPr lang="en-US" sz="1700" b="1" dirty="0" smtClean="0">
                <a:solidFill>
                  <a:srgbClr val="002060"/>
                </a:solidFill>
                <a:latin typeface="Arial" pitchFamily="34" charset="0"/>
                <a:cs typeface="Arial" pitchFamily="34" charset="0"/>
              </a:rPr>
              <a:t>DÜNYA BANKASI GRUBU</a:t>
            </a:r>
            <a:r>
              <a:rPr lang="tr-TR" sz="1400" b="1" dirty="0" smtClean="0"/>
              <a:t> </a:t>
            </a:r>
            <a:r>
              <a:rPr lang="tr-TR" sz="1700" b="1" dirty="0" smtClean="0">
                <a:solidFill>
                  <a:srgbClr val="002060"/>
                </a:solidFill>
                <a:latin typeface="Arial" pitchFamily="34" charset="0"/>
                <a:cs typeface="Arial" pitchFamily="34" charset="0"/>
              </a:rPr>
              <a:t>(</a:t>
            </a:r>
            <a:r>
              <a:rPr lang="en-US" sz="1700" b="1" dirty="0" smtClean="0">
                <a:solidFill>
                  <a:srgbClr val="002060"/>
                </a:solidFill>
                <a:latin typeface="Arial" pitchFamily="34" charset="0"/>
                <a:cs typeface="Arial" pitchFamily="34" charset="0"/>
              </a:rPr>
              <a:t>DBG</a:t>
            </a:r>
            <a:r>
              <a:rPr lang="tr-TR" sz="1700" b="1" dirty="0" smtClean="0">
                <a:solidFill>
                  <a:srgbClr val="002060"/>
                </a:solidFill>
                <a:latin typeface="Arial" pitchFamily="34" charset="0"/>
                <a:cs typeface="Arial" pitchFamily="34" charset="0"/>
              </a:rPr>
              <a:t>)</a:t>
            </a:r>
            <a:endParaRPr lang="tr-TR" sz="1700" b="1" dirty="0">
              <a:solidFill>
                <a:srgbClr val="002060"/>
              </a:solidFill>
              <a:latin typeface="Arial" pitchFamily="34" charset="0"/>
              <a:cs typeface="Arial" pitchFamily="34"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800" y="1524000"/>
            <a:ext cx="1295544" cy="1259557"/>
          </a:xfrm>
          <a:prstGeom prst="rect">
            <a:avLst/>
          </a:prstGeom>
          <a:ln>
            <a:noFill/>
          </a:ln>
          <a:effectLst/>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163381"/>
            <a:ext cx="1705508" cy="870415"/>
          </a:xfrm>
          <a:prstGeom prst="rect">
            <a:avLst/>
          </a:prstGeom>
        </p:spPr>
      </p:pic>
      <p:pic>
        <p:nvPicPr>
          <p:cNvPr id="15" name="Picture 1"/>
          <p:cNvPicPr/>
          <p:nvPr/>
        </p:nvPicPr>
        <p:blipFill>
          <a:blip r:embed="rId5">
            <a:extLst>
              <a:ext uri="{28A0092B-C50C-407E-A947-70E740481C1C}">
                <a14:useLocalDpi xmlns:a14="http://schemas.microsoft.com/office/drawing/2010/main" val="0"/>
              </a:ext>
            </a:extLst>
          </a:blip>
          <a:stretch>
            <a:fillRect/>
          </a:stretch>
        </p:blipFill>
        <p:spPr bwMode="auto">
          <a:xfrm>
            <a:off x="322572" y="3243350"/>
            <a:ext cx="1260000" cy="126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87443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23" y="1143000"/>
            <a:ext cx="4467263" cy="3693319"/>
          </a:xfrm>
          <a:prstGeom prst="rect">
            <a:avLst/>
          </a:prstGeom>
          <a:noFill/>
        </p:spPr>
        <p:txBody>
          <a:bodyPr wrap="square" rtlCol="0">
            <a:spAutoFit/>
          </a:bodyPr>
          <a:lstStyle/>
          <a:p>
            <a:pPr marL="285750" indent="-285750">
              <a:buFont typeface="Arial" panose="020B0604020202020204" pitchFamily="34" charset="0"/>
              <a:buChar char="•"/>
            </a:pPr>
            <a:endParaRPr lang="tr-TR"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tr-T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tr-TR"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dirty="0" smtClean="0">
                <a:latin typeface="Arial" panose="020B0604020202020204" pitchFamily="34" charset="0"/>
                <a:cs typeface="Arial" panose="020B0604020202020204" pitchFamily="34" charset="0"/>
              </a:rPr>
              <a:t>Atıksu arıtma tesisi </a:t>
            </a:r>
            <a:r>
              <a:rPr lang="en-US" dirty="0" err="1" smtClean="0">
                <a:latin typeface="Arial" panose="020B0604020202020204" pitchFamily="34" charset="0"/>
                <a:cs typeface="Arial" panose="020B0604020202020204" pitchFamily="34" charset="0"/>
              </a:rPr>
              <a:t>Muğla</a:t>
            </a:r>
            <a:r>
              <a:rPr lang="tr-TR" dirty="0" smtClean="0">
                <a:latin typeface="Arial" panose="020B0604020202020204" pitchFamily="34" charset="0"/>
                <a:cs typeface="Arial" panose="020B0604020202020204" pitchFamily="34" charset="0"/>
              </a:rPr>
              <a:t> ili, </a:t>
            </a:r>
            <a:r>
              <a:rPr lang="en-US" dirty="0" err="1" smtClean="0">
                <a:latin typeface="Arial" panose="020B0604020202020204" pitchFamily="34" charset="0"/>
                <a:cs typeface="Arial" panose="020B0604020202020204" pitchFamily="34" charset="0"/>
              </a:rPr>
              <a:t>Milas</a:t>
            </a:r>
            <a:r>
              <a:rPr lang="tr-TR" dirty="0" smtClean="0">
                <a:latin typeface="Arial" panose="020B0604020202020204" pitchFamily="34" charset="0"/>
                <a:cs typeface="Arial" panose="020B0604020202020204" pitchFamily="34" charset="0"/>
              </a:rPr>
              <a:t> ilçesi</a:t>
            </a:r>
            <a:r>
              <a:rPr lang="tr-TR"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Ören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Mahallesi’nde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Milas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Ören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Yolu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yanında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bulunan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MUSKİ’ye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ait</a:t>
            </a:r>
            <a:r>
              <a:rPr lang="en-US" dirty="0" smtClean="0">
                <a:latin typeface="Arial" panose="020B0604020202020204" pitchFamily="34" charset="0"/>
                <a:cs typeface="Arial" panose="020B0604020202020204" pitchFamily="34" charset="0"/>
              </a:rPr>
              <a:t> 156/3 </a:t>
            </a:r>
            <a:r>
              <a:rPr lang="en-US" dirty="0" err="1" smtClean="0">
                <a:latin typeface="Arial" panose="020B0604020202020204" pitchFamily="34" charset="0"/>
                <a:cs typeface="Arial" panose="020B0604020202020204" pitchFamily="34" charset="0"/>
              </a:rPr>
              <a:t>no’lu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Milas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Belediyesine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ait</a:t>
            </a:r>
            <a:r>
              <a:rPr lang="en-US" dirty="0" smtClean="0">
                <a:latin typeface="Arial" panose="020B0604020202020204" pitchFamily="34" charset="0"/>
                <a:cs typeface="Arial" panose="020B0604020202020204" pitchFamily="34" charset="0"/>
              </a:rPr>
              <a:t> 156/313 </a:t>
            </a:r>
            <a:r>
              <a:rPr lang="en-US" dirty="0" err="1" smtClean="0">
                <a:latin typeface="Arial" panose="020B0604020202020204" pitchFamily="34" charset="0"/>
                <a:cs typeface="Arial" panose="020B0604020202020204" pitchFamily="34" charset="0"/>
              </a:rPr>
              <a:t>no’lu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parseller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üzerinde</a:t>
            </a:r>
            <a:r>
              <a:rPr lang="tr-TR" dirty="0" smtClean="0">
                <a:latin typeface="Arial" panose="020B0604020202020204" pitchFamily="34" charset="0"/>
                <a:cs typeface="Arial" panose="020B0604020202020204" pitchFamily="34" charset="0"/>
              </a:rPr>
              <a:t> kurulacaktır.</a:t>
            </a:r>
          </a:p>
          <a:p>
            <a:endParaRPr lang="tr-TR"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dirty="0" smtClean="0"/>
              <a:t>Kanalizasyon şebekesinin </a:t>
            </a:r>
            <a:r>
              <a:rPr lang="en-US" dirty="0" err="1" smtClean="0"/>
              <a:t>hizmet</a:t>
            </a:r>
            <a:r>
              <a:rPr lang="en-US" dirty="0" smtClean="0"/>
              <a:t> </a:t>
            </a:r>
            <a:r>
              <a:rPr lang="en-US" dirty="0" err="1" smtClean="0"/>
              <a:t>vereceği</a:t>
            </a:r>
            <a:r>
              <a:rPr lang="tr-TR" dirty="0" smtClean="0"/>
              <a:t> mahalleler: </a:t>
            </a:r>
            <a:r>
              <a:rPr lang="en-US" dirty="0" err="1" smtClean="0"/>
              <a:t>Ören</a:t>
            </a:r>
            <a:r>
              <a:rPr lang="en-US" dirty="0" smtClean="0"/>
              <a:t>, </a:t>
            </a:r>
            <a:r>
              <a:rPr lang="en-US" dirty="0" err="1" smtClean="0"/>
              <a:t>Türkevleri</a:t>
            </a:r>
            <a:r>
              <a:rPr lang="en-US" dirty="0" smtClean="0"/>
              <a:t> </a:t>
            </a:r>
            <a:r>
              <a:rPr lang="en-US" dirty="0" err="1" smtClean="0"/>
              <a:t>ve</a:t>
            </a:r>
            <a:r>
              <a:rPr lang="en-US" dirty="0" smtClean="0"/>
              <a:t> </a:t>
            </a:r>
            <a:r>
              <a:rPr lang="en-US" dirty="0" err="1" smtClean="0"/>
              <a:t>Bozalan</a:t>
            </a:r>
            <a:endParaRPr lang="tr-TR" dirty="0" smtClean="0">
              <a:latin typeface="Arial" panose="020B0604020202020204" pitchFamily="34" charset="0"/>
              <a:cs typeface="Arial" panose="020B0604020202020204" pitchFamily="34" charset="0"/>
            </a:endParaRPr>
          </a:p>
        </p:txBody>
      </p:sp>
      <p:sp>
        <p:nvSpPr>
          <p:cNvPr id="3" name="TextBox 2"/>
          <p:cNvSpPr txBox="1"/>
          <p:nvPr/>
        </p:nvSpPr>
        <p:spPr>
          <a:xfrm>
            <a:off x="4790791" y="6057412"/>
            <a:ext cx="2232248" cy="261610"/>
          </a:xfrm>
          <a:prstGeom prst="rect">
            <a:avLst/>
          </a:prstGeom>
          <a:noFill/>
        </p:spPr>
        <p:txBody>
          <a:bodyPr wrap="square" rtlCol="0">
            <a:spAutoFit/>
          </a:bodyPr>
          <a:lstStyle/>
          <a:p>
            <a:r>
              <a:rPr lang="tr-TR" sz="1100" b="1" dirty="0" smtClean="0">
                <a:latin typeface="Arial" panose="020B0604020202020204" pitchFamily="34" charset="0"/>
                <a:cs typeface="Arial" panose="020B0604020202020204" pitchFamily="34" charset="0"/>
              </a:rPr>
              <a:t>Şekil 1. </a:t>
            </a:r>
            <a:r>
              <a:rPr lang="tr-TR" sz="1100" dirty="0" smtClean="0">
                <a:latin typeface="Arial" panose="020B0604020202020204" pitchFamily="34" charset="0"/>
                <a:cs typeface="Arial" panose="020B0604020202020204" pitchFamily="34" charset="0"/>
              </a:rPr>
              <a:t>Yer </a:t>
            </a:r>
            <a:r>
              <a:rPr lang="tr-TR" sz="1100" dirty="0" err="1" smtClean="0">
                <a:latin typeface="Arial" panose="020B0604020202020204" pitchFamily="34" charset="0"/>
                <a:cs typeface="Arial" panose="020B0604020202020204" pitchFamily="34" charset="0"/>
              </a:rPr>
              <a:t>Bulduru</a:t>
            </a:r>
            <a:r>
              <a:rPr lang="tr-TR" sz="1100" dirty="0" smtClean="0">
                <a:latin typeface="Arial" panose="020B0604020202020204" pitchFamily="34" charset="0"/>
                <a:cs typeface="Arial" panose="020B0604020202020204" pitchFamily="34" charset="0"/>
              </a:rPr>
              <a:t> Haritası</a:t>
            </a:r>
            <a:endParaRPr lang="tr-TR" sz="1100" dirty="0">
              <a:latin typeface="Arial" panose="020B0604020202020204" pitchFamily="34" charset="0"/>
              <a:cs typeface="Arial" panose="020B0604020202020204" pitchFamily="34" charset="0"/>
            </a:endParaRPr>
          </a:p>
        </p:txBody>
      </p:sp>
      <p:sp>
        <p:nvSpPr>
          <p:cNvPr id="22" name="Date Placeholder 3"/>
          <p:cNvSpPr txBox="1">
            <a:spLocks/>
          </p:cNvSpPr>
          <p:nvPr/>
        </p:nvSpPr>
        <p:spPr>
          <a:xfrm>
            <a:off x="179512" y="6448163"/>
            <a:ext cx="2133600" cy="365125"/>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98D6DC-DA23-46A5-8F8F-CA79B11CBB84}" type="datetime1">
              <a:rPr lang="tr-TR" smtClean="0"/>
              <a:pPr/>
              <a:t>25.06.2020</a:t>
            </a:fld>
            <a:endParaRPr lang="tr-TR" dirty="0"/>
          </a:p>
        </p:txBody>
      </p:sp>
      <p:pic>
        <p:nvPicPr>
          <p:cNvPr id="12" name="Picture 11"/>
          <p:cNvPicPr/>
          <p:nvPr/>
        </p:nvPicPr>
        <p:blipFill>
          <a:blip r:embed="rId2" cstate="print">
            <a:extLst>
              <a:ext uri="{28A0092B-C50C-407E-A947-70E740481C1C}">
                <a14:useLocalDpi xmlns:a14="http://schemas.microsoft.com/office/drawing/2010/main" val="0"/>
              </a:ext>
            </a:extLst>
          </a:blip>
          <a:stretch>
            <a:fillRect/>
          </a:stretch>
        </p:blipFill>
        <p:spPr bwMode="auto">
          <a:xfrm>
            <a:off x="4857083" y="117842"/>
            <a:ext cx="4220623" cy="5974240"/>
          </a:xfrm>
          <a:prstGeom prst="rect">
            <a:avLst/>
          </a:prstGeom>
          <a:ln>
            <a:noFill/>
          </a:ln>
          <a:extLst>
            <a:ext uri="{53640926-AAD7-44D8-BBD7-CCE9431645EC}">
              <a14:shadowObscured xmlns:a14="http://schemas.microsoft.com/office/drawing/2010/main"/>
            </a:ext>
          </a:extLst>
        </p:spPr>
      </p:pic>
      <p:sp>
        <p:nvSpPr>
          <p:cNvPr id="11" name="TextBox 10"/>
          <p:cNvSpPr txBox="1"/>
          <p:nvPr/>
        </p:nvSpPr>
        <p:spPr>
          <a:xfrm>
            <a:off x="28575" y="392757"/>
            <a:ext cx="4762216" cy="461665"/>
          </a:xfrm>
          <a:prstGeom prst="rect">
            <a:avLst/>
          </a:prstGeom>
          <a:noFill/>
          <a:ln w="25400">
            <a:solidFill>
              <a:srgbClr val="FE5002"/>
            </a:solidFill>
          </a:ln>
          <a:effectLst>
            <a:innerShdw blurRad="1270000" dist="2540000" dir="21540000">
              <a:prstClr val="black"/>
            </a:innerShdw>
          </a:effectLst>
        </p:spPr>
        <p:txBody>
          <a:bodyPr wrap="square">
            <a:spAutoFit/>
          </a:bodyPr>
          <a:lstStyle/>
          <a:p>
            <a:pPr algn="ctr" fontAlgn="auto">
              <a:spcBef>
                <a:spcPts val="0"/>
              </a:spcBef>
              <a:spcAft>
                <a:spcPts val="0"/>
              </a:spcAft>
              <a:defRPr/>
            </a:pPr>
            <a:r>
              <a:rPr lang="tr-TR" sz="2400" b="1" dirty="0" smtClean="0">
                <a:solidFill>
                  <a:srgbClr val="FE5002"/>
                </a:solidFill>
                <a:effectLst>
                  <a:outerShdw blurRad="38100" dist="38100" dir="2700000" algn="tl">
                    <a:srgbClr val="000000">
                      <a:alpha val="43137"/>
                    </a:srgbClr>
                  </a:outerShdw>
                </a:effectLst>
                <a:latin typeface="Arial" pitchFamily="34" charset="0"/>
                <a:cs typeface="Arial" pitchFamily="34" charset="0"/>
              </a:rPr>
              <a:t>PROJENİN YERİ</a:t>
            </a:r>
            <a:endParaRPr lang="tr-TR" sz="2400" b="1" dirty="0">
              <a:solidFill>
                <a:srgbClr val="FE5002"/>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14129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 y="156732"/>
            <a:ext cx="9111054" cy="6444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7" name="TextBox 6"/>
          <p:cNvSpPr txBox="1"/>
          <p:nvPr/>
        </p:nvSpPr>
        <p:spPr>
          <a:xfrm>
            <a:off x="228600" y="221158"/>
            <a:ext cx="8763000" cy="461665"/>
          </a:xfrm>
          <a:prstGeom prst="rect">
            <a:avLst/>
          </a:prstGeom>
          <a:noFill/>
          <a:ln w="25400">
            <a:solidFill>
              <a:srgbClr val="FE5002"/>
            </a:solidFill>
          </a:ln>
          <a:effectLst>
            <a:innerShdw blurRad="1270000" dist="2540000" dir="21540000">
              <a:prstClr val="black"/>
            </a:innerShdw>
          </a:effectLst>
        </p:spPr>
        <p:txBody>
          <a:bodyPr wrap="square">
            <a:spAutoFit/>
          </a:bodyPr>
          <a:lstStyle/>
          <a:p>
            <a:pPr algn="ctr" fontAlgn="auto">
              <a:spcBef>
                <a:spcPts val="0"/>
              </a:spcBef>
              <a:spcAft>
                <a:spcPts val="0"/>
              </a:spcAft>
              <a:defRPr/>
            </a:pPr>
            <a:r>
              <a:rPr lang="tr-TR" sz="2400" b="1" dirty="0" smtClean="0">
                <a:solidFill>
                  <a:srgbClr val="FE5002"/>
                </a:solidFill>
                <a:effectLst>
                  <a:outerShdw blurRad="38100" dist="38100" dir="2700000" algn="tl">
                    <a:srgbClr val="000000">
                      <a:alpha val="43137"/>
                    </a:srgbClr>
                  </a:outerShdw>
                </a:effectLst>
                <a:latin typeface="Arial" pitchFamily="34" charset="0"/>
                <a:cs typeface="Arial" pitchFamily="34" charset="0"/>
              </a:rPr>
              <a:t>PROJENİN AMACI VE FAYDALARI: </a:t>
            </a:r>
            <a:endParaRPr lang="tr-TR" sz="2400" b="1" dirty="0">
              <a:solidFill>
                <a:srgbClr val="FE5002"/>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TextBox 7"/>
          <p:cNvSpPr txBox="1"/>
          <p:nvPr/>
        </p:nvSpPr>
        <p:spPr>
          <a:xfrm>
            <a:off x="214162" y="2387342"/>
            <a:ext cx="8777438" cy="3416320"/>
          </a:xfrm>
          <a:prstGeom prst="rect">
            <a:avLst/>
          </a:prstGeom>
          <a:noFill/>
        </p:spPr>
        <p:txBody>
          <a:bodyPr wrap="square" rtlCol="0">
            <a:spAutoFit/>
          </a:bodyPr>
          <a:lstStyle/>
          <a:p>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tr-TR" dirty="0" smtClean="0">
                <a:latin typeface="Arial" panose="020B0604020202020204" pitchFamily="34" charset="0"/>
                <a:cs typeface="Arial" panose="020B0604020202020204" pitchFamily="34" charset="0"/>
              </a:rPr>
              <a:t>Projeyle beraber </a:t>
            </a:r>
            <a:r>
              <a:rPr lang="en-US" dirty="0" err="1" smtClean="0">
                <a:latin typeface="Arial" panose="020B0604020202020204" pitchFamily="34" charset="0"/>
                <a:cs typeface="Arial" panose="020B0604020202020204" pitchFamily="34" charset="0"/>
              </a:rPr>
              <a:t>Ören’in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atıksu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sorunu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çözülecek</a:t>
            </a:r>
            <a:r>
              <a:rPr lang="tr-TR" dirty="0" smtClean="0">
                <a:latin typeface="Arial" panose="020B0604020202020204" pitchFamily="34" charset="0"/>
                <a:cs typeface="Arial" panose="020B0604020202020204" pitchFamily="34" charset="0"/>
              </a:rPr>
              <a:t> ve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kanalizasyon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sistemi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ile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toplanan</a:t>
            </a:r>
            <a:r>
              <a:rPr lang="tr-TR" dirty="0" smtClean="0">
                <a:latin typeface="Arial" panose="020B0604020202020204" pitchFamily="34" charset="0"/>
                <a:cs typeface="Arial" panose="020B0604020202020204" pitchFamily="34" charset="0"/>
              </a:rPr>
              <a:t> atıksular arıtıldıktan sonra </a:t>
            </a:r>
            <a:r>
              <a:rPr lang="en-US" dirty="0" err="1" smtClean="0">
                <a:latin typeface="Arial" panose="020B0604020202020204" pitchFamily="34" charset="0"/>
                <a:cs typeface="Arial" panose="020B0604020202020204" pitchFamily="34" charset="0"/>
              </a:rPr>
              <a:t>Kemer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Deresi</a:t>
            </a:r>
            <a:r>
              <a:rPr lang="tr-TR" dirty="0" smtClean="0">
                <a:latin typeface="Arial" panose="020B0604020202020204" pitchFamily="34" charset="0"/>
                <a:cs typeface="Arial" panose="020B0604020202020204" pitchFamily="34" charset="0"/>
              </a:rPr>
              <a:t>’ne deşarj edilecektir</a:t>
            </a:r>
            <a:r>
              <a:rPr lang="en-US" dirty="0" smtClean="0">
                <a:latin typeface="Arial" panose="020B0604020202020204" pitchFamily="34" charset="0"/>
                <a:cs typeface="Arial" panose="020B0604020202020204" pitchFamily="34" charset="0"/>
              </a:rPr>
              <a:t>.</a:t>
            </a:r>
            <a:endParaRPr lang="tr-TR"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endParaRPr lang="tr-TR"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tr-TR" dirty="0" smtClean="0">
                <a:latin typeface="Arial" panose="020B0604020202020204" pitchFamily="34" charset="0"/>
                <a:cs typeface="Arial" panose="020B0604020202020204" pitchFamily="34" charset="0"/>
              </a:rPr>
              <a:t>Böylelikle halk sağlığı</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hane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ekonomisi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çevre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ve</a:t>
            </a:r>
            <a:r>
              <a:rPr lang="en-US" dirty="0" smtClean="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su kalitesi üzerinde ciddi olumlu etkiler olacaktır</a:t>
            </a:r>
            <a:r>
              <a:rPr lang="en-US" dirty="0" smtClean="0">
                <a:latin typeface="Arial" panose="020B0604020202020204" pitchFamily="34" charset="0"/>
                <a:cs typeface="Arial" panose="020B0604020202020204" pitchFamily="34" charset="0"/>
              </a:rPr>
              <a:t>.</a:t>
            </a:r>
            <a:endParaRPr lang="tr-T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endParaRPr lang="tr-TR"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dirty="0" err="1" smtClean="0">
                <a:latin typeface="Arial" panose="020B0604020202020204" pitchFamily="34" charset="0"/>
                <a:cs typeface="Arial" panose="020B0604020202020204" pitchFamily="34" charset="0"/>
              </a:rPr>
              <a:t>Proje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hedef</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yılı</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olan</a:t>
            </a:r>
            <a:r>
              <a:rPr lang="en-US" dirty="0" smtClean="0">
                <a:latin typeface="Arial" panose="020B0604020202020204" pitchFamily="34" charset="0"/>
                <a:cs typeface="Arial" panose="020B0604020202020204" pitchFamily="34" charset="0"/>
              </a:rPr>
              <a:t> 2054 </a:t>
            </a:r>
            <a:r>
              <a:rPr lang="en-US" dirty="0" err="1" smtClean="0">
                <a:latin typeface="Arial" panose="020B0604020202020204" pitchFamily="34" charset="0"/>
                <a:cs typeface="Arial" panose="020B0604020202020204" pitchFamily="34" charset="0"/>
              </a:rPr>
              <a:t>yılına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kadar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bölgede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verimli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bir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şekilde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hizmet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vermeye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devam</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edecek</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bölge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halkına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güvenli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atıksu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hizmeti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sağlanacaktır</a:t>
            </a:r>
            <a:r>
              <a:rPr lang="en-US" dirty="0">
                <a:latin typeface="Arial" panose="020B0604020202020204" pitchFamily="34" charset="0"/>
                <a:cs typeface="Arial" panose="020B0604020202020204" pitchFamily="34" charset="0"/>
              </a:rPr>
              <a:t>.</a:t>
            </a:r>
            <a:endParaRPr lang="tr-TR"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endParaRPr lang="tr-TR"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dirty="0" err="1" smtClean="0">
                <a:latin typeface="Arial" panose="020B0604020202020204" pitchFamily="34" charset="0"/>
                <a:cs typeface="Arial" panose="020B0604020202020204" pitchFamily="34" charset="0"/>
              </a:rPr>
              <a:t>Proje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sayesinde</a:t>
            </a:r>
            <a:r>
              <a:rPr lang="en-US" dirty="0" smtClean="0">
                <a:latin typeface="Arial" panose="020B0604020202020204" pitchFamily="34" charset="0"/>
                <a:cs typeface="Arial" panose="020B0604020202020204" pitchFamily="34" charset="0"/>
              </a:rPr>
              <a:t> her </a:t>
            </a:r>
            <a:r>
              <a:rPr lang="en-US" dirty="0" err="1" smtClean="0">
                <a:latin typeface="Arial" panose="020B0604020202020204" pitchFamily="34" charset="0"/>
                <a:cs typeface="Arial" panose="020B0604020202020204" pitchFamily="34" charset="0"/>
              </a:rPr>
              <a:t>yıl</a:t>
            </a:r>
            <a:r>
              <a:rPr lang="tr-TR"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artmakta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olan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turizm</a:t>
            </a:r>
            <a:r>
              <a:rPr lang="tr-TR" dirty="0" smtClean="0">
                <a:latin typeface="Arial" panose="020B0604020202020204" pitchFamily="34" charset="0"/>
                <a:cs typeface="Arial" panose="020B0604020202020204" pitchFamily="34" charset="0"/>
              </a:rPr>
              <a:t> nüfusundan</a:t>
            </a:r>
            <a:r>
              <a:rPr lang="en-US" dirty="0" smtClean="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kaynaklı ihtiyaçlar</a:t>
            </a:r>
            <a:r>
              <a:rPr lang="en-US" dirty="0" smtClean="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karşıla</a:t>
            </a:r>
            <a:r>
              <a:rPr lang="en-US" dirty="0" smtClean="0">
                <a:latin typeface="Arial" panose="020B0604020202020204" pitchFamily="34" charset="0"/>
                <a:cs typeface="Arial" panose="020B0604020202020204" pitchFamily="34" charset="0"/>
              </a:rPr>
              <a:t>n</a:t>
            </a:r>
            <a:r>
              <a:rPr lang="tr-TR" dirty="0" err="1" smtClean="0">
                <a:latin typeface="Arial" panose="020B0604020202020204" pitchFamily="34" charset="0"/>
                <a:cs typeface="Arial" panose="020B0604020202020204" pitchFamily="34" charset="0"/>
              </a:rPr>
              <a:t>acaktır</a:t>
            </a:r>
            <a:r>
              <a:rPr lang="en-US" dirty="0" smtClean="0">
                <a:latin typeface="Arial" panose="020B0604020202020204" pitchFamily="34" charset="0"/>
                <a:cs typeface="Arial" panose="020B0604020202020204" pitchFamily="34" charset="0"/>
              </a:rPr>
              <a:t>.</a:t>
            </a:r>
            <a:endParaRPr lang="tr-TR" dirty="0" smtClean="0">
              <a:latin typeface="Arial" panose="020B0604020202020204" pitchFamily="34" charset="0"/>
              <a:cs typeface="Arial" panose="020B0604020202020204" pitchFamily="34" charset="0"/>
            </a:endParaRPr>
          </a:p>
        </p:txBody>
      </p:sp>
      <p:sp>
        <p:nvSpPr>
          <p:cNvPr id="6" name="Rectangle 1"/>
          <p:cNvSpPr>
            <a:spLocks noChangeArrowheads="1"/>
          </p:cNvSpPr>
          <p:nvPr/>
        </p:nvSpPr>
        <p:spPr bwMode="auto">
          <a:xfrm>
            <a:off x="228600" y="1063903"/>
            <a:ext cx="8763000" cy="1323439"/>
          </a:xfrm>
          <a:prstGeom prst="rect">
            <a:avLst/>
          </a:prstGeom>
          <a:solidFill>
            <a:srgbClr val="F8D49E"/>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93750" lvl="1" indent="-285750" algn="just">
              <a:spcBef>
                <a:spcPts val="1000"/>
              </a:spcBef>
              <a:spcAft>
                <a:spcPts val="600"/>
              </a:spcAft>
              <a:buFont typeface="Wingdings" panose="05000000000000000000" pitchFamily="2" charset="2"/>
              <a:buChar char="v"/>
            </a:pPr>
            <a:r>
              <a:rPr lang="en-US" sz="1600" b="1" dirty="0" err="1" smtClean="0">
                <a:latin typeface="Arial" panose="020B0604020202020204" pitchFamily="34" charset="0"/>
                <a:cs typeface="Arial" panose="020B0604020202020204" pitchFamily="34" charset="0"/>
              </a:rPr>
              <a:t>İller</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Bankası</a:t>
            </a:r>
            <a:r>
              <a:rPr lang="en-US" sz="1600" b="1" dirty="0" smtClean="0">
                <a:latin typeface="Arial" panose="020B0604020202020204" pitchFamily="34" charset="0"/>
                <a:cs typeface="Arial" panose="020B0604020202020204" pitchFamily="34" charset="0"/>
              </a:rPr>
              <a:t> A.Ş. </a:t>
            </a:r>
            <a:r>
              <a:rPr lang="en-US" sz="1600" b="1" dirty="0" err="1" smtClean="0">
                <a:latin typeface="Arial" panose="020B0604020202020204" pitchFamily="34" charset="0"/>
                <a:cs typeface="Arial" panose="020B0604020202020204" pitchFamily="34" charset="0"/>
              </a:rPr>
              <a:t>ve</a:t>
            </a:r>
            <a:r>
              <a:rPr lang="en-US" sz="1600" b="1" dirty="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Dünya</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Bankası</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ikinci</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derece</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büyükşehir</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belediyelerde</a:t>
            </a:r>
            <a:r>
              <a:rPr lang="en-US" sz="1600" b="1" dirty="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sürdürülebilir</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bir</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gelecek</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planlayıp</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bu</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yönde</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yatırımlar</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gerçekleştirebilmek</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amacıyla</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bir</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destek</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mekanizması</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oluşturmuş</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ve</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bu</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kapsamda</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Sürdürülebilir</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Şehirler</a:t>
            </a:r>
            <a:r>
              <a:rPr lang="en-US" sz="1600" b="1" dirty="0" smtClean="0">
                <a:latin typeface="Arial" panose="020B0604020202020204" pitchFamily="34" charset="0"/>
                <a:cs typeface="Arial" panose="020B0604020202020204" pitchFamily="34" charset="0"/>
              </a:rPr>
              <a:t>-II </a:t>
            </a:r>
            <a:r>
              <a:rPr lang="en-US" sz="1600" b="1" dirty="0" err="1" smtClean="0">
                <a:latin typeface="Arial" panose="020B0604020202020204" pitchFamily="34" charset="0"/>
                <a:cs typeface="Arial" panose="020B0604020202020204" pitchFamily="34" charset="0"/>
              </a:rPr>
              <a:t>Projesini</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geliştirmiştir</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Milas</a:t>
            </a:r>
            <a:r>
              <a:rPr lang="en-US" sz="1600" b="1" dirty="0" smtClean="0">
                <a:latin typeface="Arial" panose="020B0604020202020204" pitchFamily="34" charset="0"/>
                <a:cs typeface="Arial" panose="020B0604020202020204" pitchFamily="34" charset="0"/>
              </a:rPr>
              <a:t> – </a:t>
            </a:r>
            <a:r>
              <a:rPr lang="en-US" sz="1600" b="1" dirty="0" err="1" smtClean="0">
                <a:latin typeface="Arial" panose="020B0604020202020204" pitchFamily="34" charset="0"/>
                <a:cs typeface="Arial" panose="020B0604020202020204" pitchFamily="34" charset="0"/>
              </a:rPr>
              <a:t>Ören</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Kanalizasyon</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ve</a:t>
            </a:r>
            <a:r>
              <a:rPr lang="en-US" sz="1600" b="1" dirty="0" smtClean="0">
                <a:latin typeface="Arial" panose="020B0604020202020204" pitchFamily="34" charset="0"/>
                <a:cs typeface="Arial" panose="020B0604020202020204" pitchFamily="34" charset="0"/>
              </a:rPr>
              <a:t> Atıksu </a:t>
            </a:r>
            <a:r>
              <a:rPr lang="en-US" sz="1600" b="1" dirty="0" err="1" smtClean="0">
                <a:latin typeface="Arial" panose="020B0604020202020204" pitchFamily="34" charset="0"/>
                <a:cs typeface="Arial" panose="020B0604020202020204" pitchFamily="34" charset="0"/>
              </a:rPr>
              <a:t>Arıtma</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Tesisi</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Projesi</a:t>
            </a:r>
            <a:r>
              <a:rPr lang="en-US" sz="1600" b="1" dirty="0" smtClean="0">
                <a:latin typeface="Arial" panose="020B0604020202020204" pitchFamily="34" charset="0"/>
                <a:cs typeface="Arial" panose="020B0604020202020204" pitchFamily="34" charset="0"/>
              </a:rPr>
              <a:t> de </a:t>
            </a:r>
            <a:r>
              <a:rPr lang="en-US" sz="1600" b="1" dirty="0" err="1" smtClean="0">
                <a:latin typeface="Arial" panose="020B0604020202020204" pitchFamily="34" charset="0"/>
                <a:cs typeface="Arial" panose="020B0604020202020204" pitchFamily="34" charset="0"/>
              </a:rPr>
              <a:t>bu</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kapsamda</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gerçekleştirilmesi</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planlanan</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projeler</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arasındadır</a:t>
            </a:r>
            <a:r>
              <a:rPr lang="tr-TR" sz="1600" b="1" dirty="0" smtClean="0">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7" name="TextBox 6"/>
          <p:cNvSpPr txBox="1"/>
          <p:nvPr/>
        </p:nvSpPr>
        <p:spPr>
          <a:xfrm>
            <a:off x="914400" y="294647"/>
            <a:ext cx="7315200" cy="461665"/>
          </a:xfrm>
          <a:prstGeom prst="rect">
            <a:avLst/>
          </a:prstGeom>
          <a:noFill/>
          <a:ln w="25400">
            <a:solidFill>
              <a:srgbClr val="FE5002"/>
            </a:solidFill>
          </a:ln>
          <a:effectLst>
            <a:innerShdw blurRad="1270000" dist="2540000" dir="21540000">
              <a:prstClr val="black"/>
            </a:innerShdw>
          </a:effectLst>
        </p:spPr>
        <p:txBody>
          <a:bodyPr wrap="square">
            <a:spAutoFit/>
          </a:bodyPr>
          <a:lstStyle/>
          <a:p>
            <a:pPr algn="ctr" fontAlgn="auto">
              <a:spcBef>
                <a:spcPts val="0"/>
              </a:spcBef>
              <a:spcAft>
                <a:spcPts val="0"/>
              </a:spcAft>
              <a:defRPr/>
            </a:pPr>
            <a:r>
              <a:rPr lang="tr-TR" sz="2400" b="1" dirty="0" smtClean="0">
                <a:solidFill>
                  <a:srgbClr val="FE5002"/>
                </a:solidFill>
                <a:effectLst>
                  <a:outerShdw blurRad="38100" dist="38100" dir="2700000" algn="tl">
                    <a:srgbClr val="000000">
                      <a:alpha val="43137"/>
                    </a:srgbClr>
                  </a:outerShdw>
                </a:effectLst>
                <a:latin typeface="Arial" pitchFamily="34" charset="0"/>
                <a:cs typeface="Arial" pitchFamily="34" charset="0"/>
              </a:rPr>
              <a:t>PROJE ÖZELLİKLERİ</a:t>
            </a:r>
            <a:endParaRPr lang="tr-TR" sz="2400" b="1" dirty="0">
              <a:solidFill>
                <a:srgbClr val="FE5002"/>
              </a:solidFill>
              <a:effectLst>
                <a:outerShdw blurRad="38100" dist="38100" dir="2700000" algn="tl">
                  <a:srgbClr val="000000">
                    <a:alpha val="43137"/>
                  </a:srgbClr>
                </a:outerShdw>
              </a:effectLst>
              <a:latin typeface="Arial" pitchFamily="34" charset="0"/>
              <a:cs typeface="Arial" pitchFamily="34" charset="0"/>
            </a:endParaRPr>
          </a:p>
        </p:txBody>
      </p:sp>
      <p:sp>
        <p:nvSpPr>
          <p:cNvPr id="8200" name="AutoShape 8" descr="kalyon inşaat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5" name="Rectangle 1"/>
          <p:cNvSpPr>
            <a:spLocks noChangeArrowheads="1"/>
          </p:cNvSpPr>
          <p:nvPr/>
        </p:nvSpPr>
        <p:spPr bwMode="auto">
          <a:xfrm>
            <a:off x="307975" y="1066800"/>
            <a:ext cx="8676000" cy="2487861"/>
          </a:xfrm>
          <a:prstGeom prst="rect">
            <a:avLst/>
          </a:prstGeom>
          <a:solidFill>
            <a:srgbClr val="F8D49E"/>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algn="just">
              <a:lnSpc>
                <a:spcPct val="150000"/>
              </a:lnSpc>
              <a:spcBef>
                <a:spcPts val="1200"/>
              </a:spcBef>
              <a:spcAft>
                <a:spcPts val="200"/>
              </a:spcAft>
              <a:buFont typeface="Wingdings" panose="05000000000000000000" pitchFamily="2" charset="2"/>
              <a:buChar char="v"/>
            </a:pPr>
            <a:r>
              <a:rPr lang="tr-TR" sz="1600" b="1" dirty="0" smtClean="0">
                <a:latin typeface="Arial" pitchFamily="34" charset="0"/>
                <a:cs typeface="Arial" pitchFamily="34" charset="0"/>
              </a:rPr>
              <a:t>Arıtma </a:t>
            </a:r>
            <a:r>
              <a:rPr lang="tr-TR" sz="1600" b="1" dirty="0">
                <a:latin typeface="Arial" pitchFamily="34" charset="0"/>
                <a:cs typeface="Arial" pitchFamily="34" charset="0"/>
              </a:rPr>
              <a:t>tesisi alanında konut (gecekondu dahil), tarımsal veya ticari faaliyet bulunmamaktadır. </a:t>
            </a:r>
            <a:endParaRPr lang="tr-TR" sz="1600" b="1" dirty="0" smtClean="0">
              <a:latin typeface="Arial" pitchFamily="34" charset="0"/>
              <a:cs typeface="Arial" pitchFamily="34" charset="0"/>
            </a:endParaRPr>
          </a:p>
          <a:p>
            <a:pPr marL="285750" indent="-285750" algn="just">
              <a:lnSpc>
                <a:spcPct val="150000"/>
              </a:lnSpc>
              <a:spcBef>
                <a:spcPts val="1200"/>
              </a:spcBef>
              <a:spcAft>
                <a:spcPts val="200"/>
              </a:spcAft>
              <a:buFont typeface="Wingdings" panose="05000000000000000000" pitchFamily="2" charset="2"/>
              <a:buChar char="v"/>
            </a:pPr>
            <a:r>
              <a:rPr lang="tr-TR" sz="1600" b="1" dirty="0" smtClean="0">
                <a:latin typeface="Arial" pitchFamily="34" charset="0"/>
                <a:cs typeface="Arial" pitchFamily="34" charset="0"/>
              </a:rPr>
              <a:t>Arazi </a:t>
            </a:r>
            <a:r>
              <a:rPr lang="en-US" sz="1600" b="1" dirty="0" smtClean="0">
                <a:latin typeface="Arial" pitchFamily="34" charset="0"/>
                <a:cs typeface="Arial" pitchFamily="34" charset="0"/>
              </a:rPr>
              <a:t>MUSKİ </a:t>
            </a:r>
            <a:r>
              <a:rPr lang="en-US" sz="1600" b="1" dirty="0" err="1" smtClean="0">
                <a:latin typeface="Arial" pitchFamily="34" charset="0"/>
                <a:cs typeface="Arial" pitchFamily="34" charset="0"/>
              </a:rPr>
              <a:t>ve</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Milas</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Belediyesi</a:t>
            </a:r>
            <a:r>
              <a:rPr lang="tr-TR" sz="1600" b="1" dirty="0" smtClean="0">
                <a:latin typeface="Arial" pitchFamily="34" charset="0"/>
                <a:cs typeface="Arial" pitchFamily="34" charset="0"/>
              </a:rPr>
              <a:t>'ne </a:t>
            </a:r>
            <a:r>
              <a:rPr lang="tr-TR" sz="1600" b="1" dirty="0">
                <a:latin typeface="Arial" pitchFamily="34" charset="0"/>
                <a:cs typeface="Arial" pitchFamily="34" charset="0"/>
              </a:rPr>
              <a:t>ait olup, arazi edinimi/arazi devir işlemleri tamamlanmıştır. Tesise bağlanacak kanalizasyon sisteminin takip edeceği yollar </a:t>
            </a:r>
            <a:r>
              <a:rPr lang="tr-TR" sz="1600" b="1" dirty="0" smtClean="0">
                <a:latin typeface="Arial" pitchFamily="34" charset="0"/>
                <a:cs typeface="Arial" pitchFamily="34" charset="0"/>
              </a:rPr>
              <a:t>özel mülkiyette değildir</a:t>
            </a:r>
            <a:r>
              <a:rPr lang="en-US" sz="1600" b="1" dirty="0" smtClean="0">
                <a:latin typeface="Arial" pitchFamily="34" charset="0"/>
                <a:cs typeface="Arial" pitchFamily="34" charset="0"/>
              </a:rPr>
              <a:t>.</a:t>
            </a:r>
            <a:r>
              <a:rPr lang="tr-TR" sz="1600" b="1" dirty="0" smtClean="0">
                <a:latin typeface="Arial" pitchFamily="34" charset="0"/>
                <a:cs typeface="Arial" pitchFamily="34" charset="0"/>
              </a:rPr>
              <a:t> </a:t>
            </a:r>
            <a:r>
              <a:rPr lang="en-US" sz="1600" b="1" dirty="0">
                <a:latin typeface="Arial" pitchFamily="34" charset="0"/>
                <a:cs typeface="Arial" pitchFamily="34" charset="0"/>
              </a:rPr>
              <a:t>B</a:t>
            </a:r>
            <a:r>
              <a:rPr lang="tr-TR" sz="1600" b="1" dirty="0" smtClean="0">
                <a:latin typeface="Arial" pitchFamily="34" charset="0"/>
                <a:cs typeface="Arial" pitchFamily="34" charset="0"/>
              </a:rPr>
              <a:t>u </a:t>
            </a:r>
            <a:r>
              <a:rPr lang="tr-TR" sz="1600" b="1" dirty="0">
                <a:latin typeface="Arial" pitchFamily="34" charset="0"/>
                <a:cs typeface="Arial" pitchFamily="34" charset="0"/>
              </a:rPr>
              <a:t>sebeple, arazi </a:t>
            </a:r>
            <a:r>
              <a:rPr lang="tr-TR" sz="1600" b="1" dirty="0" smtClean="0">
                <a:latin typeface="Arial" pitchFamily="34" charset="0"/>
                <a:cs typeface="Arial" pitchFamily="34" charset="0"/>
              </a:rPr>
              <a:t>edinimine</a:t>
            </a:r>
            <a:r>
              <a:rPr lang="en-US" sz="1600" b="1" dirty="0" smtClean="0">
                <a:latin typeface="Arial" pitchFamily="34" charset="0"/>
                <a:cs typeface="Arial" pitchFamily="34" charset="0"/>
              </a:rPr>
              <a:t>/</a:t>
            </a:r>
            <a:r>
              <a:rPr lang="en-US" sz="1600" b="1" dirty="0" err="1" smtClean="0">
                <a:latin typeface="Arial" pitchFamily="34" charset="0"/>
                <a:cs typeface="Arial" pitchFamily="34" charset="0"/>
              </a:rPr>
              <a:t>kamulaştırmaya</a:t>
            </a:r>
            <a:r>
              <a:rPr lang="tr-TR" sz="1600" b="1" dirty="0" smtClean="0">
                <a:latin typeface="Arial" pitchFamily="34" charset="0"/>
                <a:cs typeface="Arial" pitchFamily="34" charset="0"/>
              </a:rPr>
              <a:t> </a:t>
            </a:r>
            <a:r>
              <a:rPr lang="tr-TR" sz="1600" b="1" dirty="0">
                <a:latin typeface="Arial" pitchFamily="34" charset="0"/>
                <a:cs typeface="Arial" pitchFamily="34" charset="0"/>
              </a:rPr>
              <a:t>ihtiyaç yoktur. Proje herhangi bir yeniden yerleşim sorununu tetiklememektedir</a:t>
            </a:r>
            <a:r>
              <a:rPr lang="tr-TR" sz="1600" b="1" dirty="0" smtClean="0">
                <a:solidFill>
                  <a:srgbClr val="002060"/>
                </a:solidFill>
                <a:latin typeface="Arial" pitchFamily="34" charset="0"/>
                <a:cs typeface="Arial" pitchFamily="34" charset="0"/>
              </a:rPr>
              <a:t>.</a:t>
            </a:r>
            <a:endParaRPr lang="tr-TR" sz="1600" b="1" dirty="0">
              <a:solidFill>
                <a:srgbClr val="002060"/>
              </a:solidFill>
              <a:latin typeface="Arial" pitchFamily="34" charset="0"/>
              <a:cs typeface="Arial" pitchFamily="34" charset="0"/>
            </a:endParaRPr>
          </a:p>
        </p:txBody>
      </p:sp>
      <p:sp>
        <p:nvSpPr>
          <p:cNvPr id="16" name="Rectangle 1"/>
          <p:cNvSpPr>
            <a:spLocks noChangeArrowheads="1"/>
          </p:cNvSpPr>
          <p:nvPr/>
        </p:nvSpPr>
        <p:spPr bwMode="auto">
          <a:xfrm>
            <a:off x="3018100" y="4703549"/>
            <a:ext cx="5904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lnSpc>
                <a:spcPct val="150000"/>
              </a:lnSpc>
              <a:spcBef>
                <a:spcPts val="0"/>
              </a:spcBef>
              <a:spcAft>
                <a:spcPts val="0"/>
              </a:spcAft>
            </a:pPr>
            <a:endParaRPr lang="tr-TR" b="1" dirty="0" smtClean="0">
              <a:solidFill>
                <a:srgbClr val="002060"/>
              </a:solidFill>
              <a:latin typeface="Arial" pitchFamily="34" charset="0"/>
              <a:cs typeface="Arial" pitchFamily="34" charset="0"/>
            </a:endParaRPr>
          </a:p>
          <a:p>
            <a:pPr lvl="0" algn="just">
              <a:lnSpc>
                <a:spcPct val="150000"/>
              </a:lnSpc>
              <a:spcBef>
                <a:spcPts val="0"/>
              </a:spcBef>
              <a:spcAft>
                <a:spcPts val="0"/>
              </a:spcAft>
            </a:pPr>
            <a:endParaRPr lang="tr-TR" b="1" dirty="0" smtClean="0">
              <a:solidFill>
                <a:srgbClr val="002060"/>
              </a:solidFill>
              <a:latin typeface="Arial" pitchFamily="34" charset="0"/>
              <a:cs typeface="Arial" pitchFamily="34" charset="0"/>
            </a:endParaRPr>
          </a:p>
          <a:p>
            <a:pPr lvl="0" algn="just">
              <a:lnSpc>
                <a:spcPct val="150000"/>
              </a:lnSpc>
              <a:spcBef>
                <a:spcPts val="0"/>
              </a:spcBef>
              <a:spcAft>
                <a:spcPts val="0"/>
              </a:spcAft>
            </a:pPr>
            <a:endParaRPr lang="tr-TR" b="1" dirty="0" smtClean="0">
              <a:solidFill>
                <a:srgbClr val="002060"/>
              </a:solidFill>
              <a:latin typeface="Arial" pitchFamily="34" charset="0"/>
              <a:cs typeface="Arial" pitchFamily="34" charset="0"/>
            </a:endParaRPr>
          </a:p>
          <a:p>
            <a:pPr lvl="0" algn="just">
              <a:lnSpc>
                <a:spcPct val="150000"/>
              </a:lnSpc>
              <a:spcBef>
                <a:spcPts val="0"/>
              </a:spcBef>
              <a:spcAft>
                <a:spcPts val="0"/>
              </a:spcAft>
            </a:pPr>
            <a:endParaRPr lang="tr-TR" b="1" dirty="0" smtClean="0">
              <a:solidFill>
                <a:srgbClr val="002060"/>
              </a:solidFill>
              <a:latin typeface="Arial" pitchFamily="34" charset="0"/>
              <a:cs typeface="Arial" pitchFamily="34" charset="0"/>
            </a:endParaRPr>
          </a:p>
        </p:txBody>
      </p:sp>
      <p:pic>
        <p:nvPicPr>
          <p:cNvPr id="20" name="Picture 19"/>
          <p:cNvPicPr/>
          <p:nvPr/>
        </p:nvPicPr>
        <p:blipFill>
          <a:blip r:embed="rId3" cstate="print">
            <a:extLst>
              <a:ext uri="{28A0092B-C50C-407E-A947-70E740481C1C}">
                <a14:useLocalDpi xmlns:a14="http://schemas.microsoft.com/office/drawing/2010/main" val="0"/>
              </a:ext>
            </a:extLst>
          </a:blip>
          <a:stretch>
            <a:fillRect/>
          </a:stretch>
        </p:blipFill>
        <p:spPr bwMode="auto">
          <a:xfrm>
            <a:off x="6705600" y="4037384"/>
            <a:ext cx="2057400" cy="1878720"/>
          </a:xfrm>
          <a:prstGeom prst="rect">
            <a:avLst/>
          </a:prstGeom>
          <a:ln>
            <a:noFill/>
          </a:ln>
          <a:effectLst>
            <a:outerShdw blurRad="190500" algn="tl" rotWithShape="0">
              <a:srgbClr val="000000">
                <a:alpha val="70000"/>
              </a:srgbClr>
            </a:outerShdw>
          </a:effectLst>
        </p:spPr>
      </p:pic>
      <p:sp>
        <p:nvSpPr>
          <p:cNvPr id="9" name="TextBox 7"/>
          <p:cNvSpPr txBox="1"/>
          <p:nvPr/>
        </p:nvSpPr>
        <p:spPr>
          <a:xfrm>
            <a:off x="289314" y="3594315"/>
            <a:ext cx="6082988" cy="2887970"/>
          </a:xfrm>
          <a:prstGeom prst="rect">
            <a:avLst/>
          </a:prstGeom>
          <a:noFill/>
        </p:spPr>
        <p:txBody>
          <a:bodyPr wrap="square" rtlCol="0">
            <a:spAutoFit/>
          </a:bodyPr>
          <a:lstStyle/>
          <a:p>
            <a:pPr marL="284400" indent="-284400" algn="just">
              <a:spcBef>
                <a:spcPts val="1200"/>
              </a:spcBef>
              <a:spcAft>
                <a:spcPts val="200"/>
              </a:spcAft>
              <a:buFont typeface="Wingdings" pitchFamily="2" charset="2"/>
              <a:buChar char="ü"/>
            </a:pPr>
            <a:r>
              <a:rPr lang="tr-TR" dirty="0" smtClean="0">
                <a:latin typeface="Arial" pitchFamily="34" charset="0"/>
                <a:cs typeface="Arial" pitchFamily="34" charset="0"/>
              </a:rPr>
              <a:t>Arıtma </a:t>
            </a:r>
            <a:r>
              <a:rPr lang="tr-TR" dirty="0">
                <a:latin typeface="Arial" pitchFamily="34" charset="0"/>
                <a:cs typeface="Arial" pitchFamily="34" charset="0"/>
              </a:rPr>
              <a:t>tesisi </a:t>
            </a:r>
            <a:r>
              <a:rPr lang="en-US" dirty="0" smtClean="0">
                <a:latin typeface="Arial" pitchFamily="34" charset="0"/>
                <a:cs typeface="Arial" pitchFamily="34" charset="0"/>
              </a:rPr>
              <a:t>34</a:t>
            </a:r>
            <a:r>
              <a:rPr lang="tr-TR" dirty="0" smtClean="0">
                <a:latin typeface="Arial" pitchFamily="34" charset="0"/>
                <a:cs typeface="Arial" pitchFamily="34" charset="0"/>
              </a:rPr>
              <a:t> </a:t>
            </a:r>
            <a:r>
              <a:rPr lang="tr-TR" dirty="0">
                <a:latin typeface="Arial" pitchFamily="34" charset="0"/>
                <a:cs typeface="Arial" pitchFamily="34" charset="0"/>
              </a:rPr>
              <a:t>yıl boyunca hizmette olacaktır. </a:t>
            </a:r>
            <a:endParaRPr lang="tr-TR" dirty="0" smtClean="0">
              <a:latin typeface="Arial" pitchFamily="34" charset="0"/>
              <a:cs typeface="Arial" pitchFamily="34" charset="0"/>
            </a:endParaRPr>
          </a:p>
          <a:p>
            <a:pPr marL="284400" indent="-284400">
              <a:buFont typeface="Wingdings" panose="05000000000000000000" pitchFamily="2" charset="2"/>
              <a:buChar char="ü"/>
            </a:pPr>
            <a:r>
              <a:rPr lang="tr-TR" dirty="0" smtClean="0">
                <a:latin typeface="Arial" pitchFamily="34" charset="0"/>
                <a:cs typeface="Arial" pitchFamily="34" charset="0"/>
              </a:rPr>
              <a:t>Proje </a:t>
            </a:r>
            <a:r>
              <a:rPr lang="tr-TR" dirty="0">
                <a:latin typeface="Arial" pitchFamily="34" charset="0"/>
                <a:cs typeface="Arial" pitchFamily="34" charset="0"/>
              </a:rPr>
              <a:t>tasarımı, </a:t>
            </a:r>
            <a:r>
              <a:rPr lang="tr-TR" dirty="0" smtClean="0">
                <a:latin typeface="Arial" pitchFamily="34" charset="0"/>
                <a:cs typeface="Arial" pitchFamily="34" charset="0"/>
              </a:rPr>
              <a:t>205</a:t>
            </a:r>
            <a:r>
              <a:rPr lang="en-US" dirty="0" smtClean="0">
                <a:latin typeface="Arial" pitchFamily="34" charset="0"/>
                <a:cs typeface="Arial" pitchFamily="34" charset="0"/>
              </a:rPr>
              <a:t>4</a:t>
            </a:r>
            <a:r>
              <a:rPr lang="tr-TR" dirty="0" smtClean="0">
                <a:latin typeface="Arial" pitchFamily="34" charset="0"/>
                <a:cs typeface="Arial" pitchFamily="34" charset="0"/>
              </a:rPr>
              <a:t> </a:t>
            </a:r>
            <a:r>
              <a:rPr lang="tr-TR" dirty="0">
                <a:latin typeface="Arial" pitchFamily="34" charset="0"/>
                <a:cs typeface="Arial" pitchFamily="34" charset="0"/>
              </a:rPr>
              <a:t>için öngörülen nüfuslara göre yapılmıştır. </a:t>
            </a:r>
            <a:endParaRPr lang="en-US" dirty="0" smtClean="0">
              <a:latin typeface="Arial" pitchFamily="34" charset="0"/>
              <a:cs typeface="Arial" pitchFamily="34" charset="0"/>
            </a:endParaRPr>
          </a:p>
          <a:p>
            <a:pPr marL="284400" indent="-284400">
              <a:buFont typeface="Wingdings" panose="05000000000000000000" pitchFamily="2" charset="2"/>
              <a:buChar char="ü"/>
            </a:pPr>
            <a:endParaRPr lang="en-US" dirty="0" smtClean="0">
              <a:latin typeface="Arial" pitchFamily="34" charset="0"/>
              <a:cs typeface="Arial" pitchFamily="34" charset="0"/>
            </a:endParaRPr>
          </a:p>
          <a:p>
            <a:pPr marL="284400" indent="-284400">
              <a:buFont typeface="Wingdings" panose="05000000000000000000" pitchFamily="2" charset="2"/>
              <a:buChar char="ü"/>
            </a:pPr>
            <a:endParaRPr lang="en-US" dirty="0">
              <a:latin typeface="Arial" pitchFamily="34" charset="0"/>
              <a:cs typeface="Arial" pitchFamily="34" charset="0"/>
            </a:endParaRPr>
          </a:p>
          <a:p>
            <a:pPr marL="284400" indent="-284400">
              <a:buFont typeface="Wingdings" panose="05000000000000000000" pitchFamily="2" charset="2"/>
              <a:buChar char="ü"/>
            </a:pPr>
            <a:endParaRPr lang="en-US" dirty="0" smtClean="0">
              <a:latin typeface="Arial" pitchFamily="34" charset="0"/>
              <a:cs typeface="Arial" pitchFamily="34" charset="0"/>
            </a:endParaRPr>
          </a:p>
          <a:p>
            <a:pPr marL="284400" indent="-284400">
              <a:buFont typeface="Wingdings" panose="05000000000000000000" pitchFamily="2" charset="2"/>
              <a:buChar char="ü"/>
            </a:pPr>
            <a:endParaRPr lang="en-US" dirty="0" smtClean="0">
              <a:latin typeface="Arial" pitchFamily="34" charset="0"/>
              <a:cs typeface="Arial" pitchFamily="34" charset="0"/>
            </a:endParaRPr>
          </a:p>
          <a:p>
            <a:pPr marL="284400" indent="-284400">
              <a:buFont typeface="Wingdings" panose="05000000000000000000" pitchFamily="2" charset="2"/>
              <a:buChar char="ü"/>
            </a:pPr>
            <a:endParaRPr lang="en-US" dirty="0" smtClean="0">
              <a:latin typeface="Arial" pitchFamily="34" charset="0"/>
              <a:cs typeface="Arial" pitchFamily="34" charset="0"/>
            </a:endParaRPr>
          </a:p>
          <a:p>
            <a:pPr marL="284400" indent="-284400">
              <a:buFont typeface="Wingdings" panose="05000000000000000000" pitchFamily="2" charset="2"/>
              <a:buChar char="ü"/>
            </a:pPr>
            <a:r>
              <a:rPr lang="tr-TR" dirty="0" smtClean="0">
                <a:latin typeface="Arial" pitchFamily="34" charset="0"/>
                <a:cs typeface="Arial" pitchFamily="34" charset="0"/>
              </a:rPr>
              <a:t>Kanalizasyon </a:t>
            </a:r>
            <a:r>
              <a:rPr lang="tr-TR" dirty="0">
                <a:latin typeface="Arial" pitchFamily="34" charset="0"/>
                <a:cs typeface="Arial" pitchFamily="34" charset="0"/>
              </a:rPr>
              <a:t>sistemi </a:t>
            </a:r>
            <a:r>
              <a:rPr lang="en-US" dirty="0" err="1" smtClean="0">
                <a:latin typeface="Arial" pitchFamily="34" charset="0"/>
                <a:cs typeface="Arial" pitchFamily="34" charset="0"/>
              </a:rPr>
              <a:t>tek</a:t>
            </a:r>
            <a:r>
              <a:rPr lang="tr-TR" dirty="0" smtClean="0">
                <a:latin typeface="Arial" pitchFamily="34" charset="0"/>
                <a:cs typeface="Arial" pitchFamily="34" charset="0"/>
              </a:rPr>
              <a:t> </a:t>
            </a:r>
            <a:r>
              <a:rPr lang="tr-TR" dirty="0">
                <a:latin typeface="Arial" pitchFamily="34" charset="0"/>
                <a:cs typeface="Arial" pitchFamily="34" charset="0"/>
              </a:rPr>
              <a:t>aşamada inşa edilecek ve yaklaşık </a:t>
            </a:r>
            <a:r>
              <a:rPr lang="en-US" dirty="0" smtClean="0">
                <a:latin typeface="Arial" pitchFamily="34" charset="0"/>
                <a:cs typeface="Arial" pitchFamily="34" charset="0"/>
              </a:rPr>
              <a:t>92</a:t>
            </a:r>
            <a:r>
              <a:rPr lang="tr-TR" dirty="0" smtClean="0">
                <a:latin typeface="Arial" pitchFamily="34" charset="0"/>
                <a:cs typeface="Arial" pitchFamily="34" charset="0"/>
              </a:rPr>
              <a:t> </a:t>
            </a:r>
            <a:r>
              <a:rPr lang="tr-TR" dirty="0">
                <a:latin typeface="Arial" pitchFamily="34" charset="0"/>
                <a:cs typeface="Arial" pitchFamily="34" charset="0"/>
              </a:rPr>
              <a:t>km uzunluğunda olacaktır</a:t>
            </a:r>
            <a:r>
              <a:rPr lang="tr-TR" dirty="0" smtClean="0">
                <a:latin typeface="Arial" pitchFamily="34" charset="0"/>
                <a:cs typeface="Arial" pitchFamily="34" charset="0"/>
              </a:rPr>
              <a:t>.</a:t>
            </a:r>
            <a:endParaRPr lang="tr-TR" dirty="0">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983071373"/>
              </p:ext>
            </p:extLst>
          </p:nvPr>
        </p:nvGraphicFramePr>
        <p:xfrm>
          <a:off x="307975" y="4572000"/>
          <a:ext cx="6064327" cy="1150004"/>
        </p:xfrm>
        <a:graphic>
          <a:graphicData uri="http://schemas.openxmlformats.org/drawingml/2006/table">
            <a:tbl>
              <a:tblPr firstRow="1" bandRow="1">
                <a:tableStyleId>{5C22544A-7EE6-4342-B048-85BDC9FD1C3A}</a:tableStyleId>
              </a:tblPr>
              <a:tblGrid>
                <a:gridCol w="2131529"/>
                <a:gridCol w="1966399"/>
                <a:gridCol w="1966399"/>
              </a:tblGrid>
              <a:tr h="511157">
                <a:tc>
                  <a:txBody>
                    <a:bodyPr/>
                    <a:lstStyle/>
                    <a:p>
                      <a:r>
                        <a:rPr lang="en-US" sz="1400" dirty="0" err="1" smtClean="0"/>
                        <a:t>Aşama</a:t>
                      </a:r>
                      <a:endParaRPr lang="tr-TR" sz="1400" dirty="0"/>
                    </a:p>
                  </a:txBody>
                  <a:tcPr anchor="ctr"/>
                </a:tc>
                <a:tc>
                  <a:txBody>
                    <a:bodyPr/>
                    <a:lstStyle/>
                    <a:p>
                      <a:pPr algn="ctr"/>
                      <a:r>
                        <a:rPr lang="en-US" sz="1400" dirty="0" smtClean="0"/>
                        <a:t> </a:t>
                      </a:r>
                      <a:r>
                        <a:rPr lang="en-US" sz="1400" dirty="0" err="1" smtClean="0"/>
                        <a:t>Tasarım</a:t>
                      </a:r>
                      <a:r>
                        <a:rPr lang="en-US" sz="1400" dirty="0" smtClean="0"/>
                        <a:t> </a:t>
                      </a:r>
                      <a:r>
                        <a:rPr lang="en-US" sz="1400" dirty="0" err="1" smtClean="0"/>
                        <a:t>Nüfusu</a:t>
                      </a:r>
                      <a:endParaRPr lang="tr-TR" sz="1400" dirty="0"/>
                    </a:p>
                  </a:txBody>
                  <a:tcPr anchor="ctr"/>
                </a:tc>
                <a:tc>
                  <a:txBody>
                    <a:bodyPr/>
                    <a:lstStyle/>
                    <a:p>
                      <a:pPr algn="ctr"/>
                      <a:r>
                        <a:rPr lang="en-US" sz="1400" dirty="0" err="1" smtClean="0"/>
                        <a:t>Tasarım</a:t>
                      </a:r>
                      <a:r>
                        <a:rPr lang="en-US" sz="1400" baseline="0" dirty="0" smtClean="0"/>
                        <a:t> </a:t>
                      </a:r>
                      <a:r>
                        <a:rPr lang="en-US" sz="1400" baseline="0" dirty="0" err="1" smtClean="0"/>
                        <a:t>Debisi</a:t>
                      </a:r>
                      <a:r>
                        <a:rPr lang="en-US" sz="1400" baseline="0" dirty="0" smtClean="0"/>
                        <a:t> (m3/</a:t>
                      </a:r>
                      <a:r>
                        <a:rPr lang="en-US" sz="1400" baseline="0" dirty="0" err="1" smtClean="0"/>
                        <a:t>gün</a:t>
                      </a:r>
                      <a:r>
                        <a:rPr lang="en-US" sz="1400" baseline="0" dirty="0" smtClean="0"/>
                        <a:t>)</a:t>
                      </a:r>
                      <a:endParaRPr lang="tr-TR" sz="1400" dirty="0"/>
                    </a:p>
                  </a:txBody>
                  <a:tcPr anchor="ctr"/>
                </a:tc>
              </a:tr>
              <a:tr h="315922">
                <a:tc>
                  <a:txBody>
                    <a:bodyPr/>
                    <a:lstStyle/>
                    <a:p>
                      <a:r>
                        <a:rPr lang="en-US" sz="1400" dirty="0" smtClean="0"/>
                        <a:t>1. </a:t>
                      </a:r>
                      <a:r>
                        <a:rPr lang="en-US" sz="1400" dirty="0" err="1" smtClean="0"/>
                        <a:t>Aşama</a:t>
                      </a:r>
                      <a:r>
                        <a:rPr lang="en-US" sz="1400" dirty="0" smtClean="0"/>
                        <a:t> (2028)</a:t>
                      </a:r>
                      <a:endParaRPr lang="tr-TR" sz="1400" dirty="0"/>
                    </a:p>
                  </a:txBody>
                  <a:tcPr/>
                </a:tc>
                <a:tc>
                  <a:txBody>
                    <a:bodyPr/>
                    <a:lstStyle/>
                    <a:p>
                      <a:pPr algn="ctr"/>
                      <a:r>
                        <a:rPr lang="en-US" sz="1400" dirty="0" smtClean="0"/>
                        <a:t>14.590</a:t>
                      </a:r>
                      <a:endParaRPr lang="tr-TR" sz="1400" dirty="0"/>
                    </a:p>
                  </a:txBody>
                  <a:tcPr/>
                </a:tc>
                <a:tc>
                  <a:txBody>
                    <a:bodyPr/>
                    <a:lstStyle/>
                    <a:p>
                      <a:pPr algn="ctr"/>
                      <a:r>
                        <a:rPr lang="en-US" sz="1400" dirty="0" smtClean="0"/>
                        <a:t>1.509,6</a:t>
                      </a:r>
                      <a:endParaRPr lang="tr-TR" sz="1400" dirty="0"/>
                    </a:p>
                  </a:txBody>
                  <a:tcPr/>
                </a:tc>
              </a:tr>
              <a:tr h="315922">
                <a:tc>
                  <a:txBody>
                    <a:bodyPr/>
                    <a:lstStyle/>
                    <a:p>
                      <a:r>
                        <a:rPr lang="en-US" sz="1400" dirty="0" smtClean="0"/>
                        <a:t>2. </a:t>
                      </a:r>
                      <a:r>
                        <a:rPr lang="en-US" sz="1400" dirty="0" err="1" smtClean="0"/>
                        <a:t>Aşama</a:t>
                      </a:r>
                      <a:r>
                        <a:rPr lang="en-US" sz="1400" dirty="0" smtClean="0"/>
                        <a:t> (2048)</a:t>
                      </a:r>
                      <a:endParaRPr lang="tr-TR" sz="1400" dirty="0"/>
                    </a:p>
                  </a:txBody>
                  <a:tcPr/>
                </a:tc>
                <a:tc>
                  <a:txBody>
                    <a:bodyPr/>
                    <a:lstStyle/>
                    <a:p>
                      <a:pPr algn="ctr"/>
                      <a:r>
                        <a:rPr lang="en-US" sz="1400" dirty="0" smtClean="0"/>
                        <a:t>21.716</a:t>
                      </a:r>
                      <a:endParaRPr lang="tr-TR" sz="1400" dirty="0"/>
                    </a:p>
                  </a:txBody>
                  <a:tcPr/>
                </a:tc>
                <a:tc>
                  <a:txBody>
                    <a:bodyPr/>
                    <a:lstStyle/>
                    <a:p>
                      <a:pPr algn="ctr"/>
                      <a:r>
                        <a:rPr lang="en-US" sz="1400" dirty="0" smtClean="0"/>
                        <a:t>2.606,4</a:t>
                      </a:r>
                      <a:endParaRPr lang="tr-TR" sz="1400"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7" name="TextBox 6"/>
          <p:cNvSpPr txBox="1"/>
          <p:nvPr/>
        </p:nvSpPr>
        <p:spPr>
          <a:xfrm>
            <a:off x="2209800" y="294647"/>
            <a:ext cx="4649244" cy="461665"/>
          </a:xfrm>
          <a:prstGeom prst="rect">
            <a:avLst/>
          </a:prstGeom>
          <a:noFill/>
          <a:ln w="25400">
            <a:solidFill>
              <a:srgbClr val="FE5002"/>
            </a:solidFill>
          </a:ln>
          <a:effectLst>
            <a:innerShdw blurRad="1270000" dist="2540000" dir="21540000">
              <a:prstClr val="black"/>
            </a:innerShdw>
          </a:effectLst>
        </p:spPr>
        <p:txBody>
          <a:bodyPr wrap="square">
            <a:spAutoFit/>
          </a:bodyPr>
          <a:lstStyle/>
          <a:p>
            <a:pPr algn="ctr" fontAlgn="auto">
              <a:spcBef>
                <a:spcPts val="0"/>
              </a:spcBef>
              <a:spcAft>
                <a:spcPts val="0"/>
              </a:spcAft>
              <a:defRPr/>
            </a:pPr>
            <a:r>
              <a:rPr lang="tr-TR" sz="2400" b="1" dirty="0">
                <a:solidFill>
                  <a:srgbClr val="FE5002"/>
                </a:solidFill>
                <a:effectLst>
                  <a:outerShdw blurRad="38100" dist="38100" dir="2700000" algn="tl">
                    <a:srgbClr val="000000">
                      <a:alpha val="43137"/>
                    </a:srgbClr>
                  </a:outerShdw>
                </a:effectLst>
                <a:latin typeface="Arial" pitchFamily="34" charset="0"/>
                <a:cs typeface="Arial" pitchFamily="34" charset="0"/>
              </a:rPr>
              <a:t>PROJE ÖZELLİKLERİ</a:t>
            </a:r>
          </a:p>
        </p:txBody>
      </p:sp>
      <p:sp>
        <p:nvSpPr>
          <p:cNvPr id="3" name="Rectangle 2"/>
          <p:cNvSpPr/>
          <p:nvPr/>
        </p:nvSpPr>
        <p:spPr>
          <a:xfrm>
            <a:off x="609600" y="1271440"/>
            <a:ext cx="8077200" cy="2585323"/>
          </a:xfrm>
          <a:prstGeom prst="rect">
            <a:avLst/>
          </a:prstGeom>
        </p:spPr>
        <p:txBody>
          <a:bodyPr wrap="square">
            <a:spAutoFit/>
          </a:bodyPr>
          <a:lstStyle/>
          <a:p>
            <a:pPr marL="285750" indent="-285750">
              <a:buFont typeface="Wingdings" panose="05000000000000000000" pitchFamily="2" charset="2"/>
              <a:buChar char="ü"/>
            </a:pPr>
            <a:r>
              <a:rPr lang="tr-TR" dirty="0"/>
              <a:t>İnşaatın en yoğun aşamasında toplam </a:t>
            </a:r>
            <a:r>
              <a:rPr lang="en-US" dirty="0" smtClean="0"/>
              <a:t>50</a:t>
            </a:r>
            <a:r>
              <a:rPr lang="tr-TR" dirty="0" smtClean="0"/>
              <a:t> </a:t>
            </a:r>
            <a:r>
              <a:rPr lang="tr-TR" dirty="0"/>
              <a:t>işçi ve Projenin işletme aşamasında toplam 10 işçi çalıştırılması planlanmaktadır. </a:t>
            </a:r>
            <a:endParaRPr lang="tr-TR" dirty="0" smtClean="0"/>
          </a:p>
          <a:p>
            <a:pPr marL="285750" indent="-285750">
              <a:buFont typeface="Wingdings" panose="05000000000000000000" pitchFamily="2" charset="2"/>
              <a:buChar char="ü"/>
            </a:pPr>
            <a:endParaRPr lang="tr-TR" dirty="0"/>
          </a:p>
          <a:p>
            <a:pPr marL="285750" indent="-285750">
              <a:buFont typeface="Wingdings" panose="05000000000000000000" pitchFamily="2" charset="2"/>
              <a:buChar char="ü"/>
            </a:pPr>
            <a:r>
              <a:rPr lang="tr-TR" dirty="0" smtClean="0"/>
              <a:t>İstihdamda</a:t>
            </a:r>
            <a:r>
              <a:rPr lang="tr-TR" dirty="0"/>
              <a:t>, yerel halka öncelik verilecektir. </a:t>
            </a:r>
            <a:endParaRPr lang="tr-TR" dirty="0" smtClean="0"/>
          </a:p>
          <a:p>
            <a:pPr marL="285750" indent="-285750">
              <a:buFont typeface="Wingdings" panose="05000000000000000000" pitchFamily="2" charset="2"/>
              <a:buChar char="ü"/>
            </a:pPr>
            <a:endParaRPr lang="tr-TR" dirty="0"/>
          </a:p>
          <a:p>
            <a:pPr marL="285750" indent="-285750">
              <a:buFont typeface="Wingdings" panose="05000000000000000000" pitchFamily="2" charset="2"/>
              <a:buChar char="ü"/>
            </a:pPr>
            <a:r>
              <a:rPr lang="tr-TR" dirty="0" smtClean="0"/>
              <a:t>Projenin </a:t>
            </a:r>
            <a:r>
              <a:rPr lang="tr-TR" dirty="0" smtClean="0"/>
              <a:t>18 </a:t>
            </a:r>
            <a:r>
              <a:rPr lang="tr-TR" dirty="0"/>
              <a:t>ayda tamamlanması planlanmaktadır.</a:t>
            </a:r>
            <a:endParaRPr lang="en-US" dirty="0"/>
          </a:p>
          <a:p>
            <a:endParaRPr lang="tr-TR" dirty="0" smtClean="0"/>
          </a:p>
          <a:p>
            <a:endParaRPr lang="tr-TR" dirty="0"/>
          </a:p>
          <a:p>
            <a:endParaRPr lang="tr-TR" dirty="0"/>
          </a:p>
        </p:txBody>
      </p:sp>
      <p:pic>
        <p:nvPicPr>
          <p:cNvPr id="6" name="Picture 1"/>
          <p:cNvPicPr/>
          <p:nvPr/>
        </p:nvPicPr>
        <p:blipFill>
          <a:blip r:embed="rId3" cstate="print">
            <a:extLst>
              <a:ext uri="{28A0092B-C50C-407E-A947-70E740481C1C}">
                <a14:useLocalDpi xmlns:a14="http://schemas.microsoft.com/office/drawing/2010/main" val="0"/>
              </a:ext>
            </a:extLst>
          </a:blip>
          <a:stretch>
            <a:fillRect/>
          </a:stretch>
        </p:blipFill>
        <p:spPr>
          <a:xfrm>
            <a:off x="2209800" y="3200400"/>
            <a:ext cx="4649244" cy="338916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7" name="TextBox 6"/>
          <p:cNvSpPr txBox="1"/>
          <p:nvPr/>
        </p:nvSpPr>
        <p:spPr>
          <a:xfrm>
            <a:off x="2209800" y="294647"/>
            <a:ext cx="4649244" cy="461665"/>
          </a:xfrm>
          <a:prstGeom prst="rect">
            <a:avLst/>
          </a:prstGeom>
          <a:noFill/>
          <a:ln w="25400">
            <a:solidFill>
              <a:srgbClr val="FE5002"/>
            </a:solidFill>
          </a:ln>
          <a:effectLst>
            <a:innerShdw blurRad="1270000" dist="2540000" dir="21540000">
              <a:prstClr val="black"/>
            </a:innerShdw>
          </a:effectLst>
        </p:spPr>
        <p:txBody>
          <a:bodyPr wrap="square">
            <a:spAutoFit/>
          </a:bodyPr>
          <a:lstStyle/>
          <a:p>
            <a:pPr algn="ctr" fontAlgn="auto">
              <a:spcBef>
                <a:spcPts val="0"/>
              </a:spcBef>
              <a:spcAft>
                <a:spcPts val="0"/>
              </a:spcAft>
              <a:defRPr/>
            </a:pPr>
            <a:r>
              <a:rPr lang="tr-TR" sz="2400" b="1" dirty="0">
                <a:solidFill>
                  <a:srgbClr val="FE5002"/>
                </a:solidFill>
                <a:effectLst>
                  <a:outerShdw blurRad="38100" dist="38100" dir="2700000" algn="tl">
                    <a:srgbClr val="000000">
                      <a:alpha val="43137"/>
                    </a:srgbClr>
                  </a:outerShdw>
                </a:effectLst>
                <a:latin typeface="Arial" pitchFamily="34" charset="0"/>
                <a:cs typeface="Arial" pitchFamily="34" charset="0"/>
              </a:rPr>
              <a:t>PROJE ÖZELLİKLERİ</a:t>
            </a:r>
          </a:p>
        </p:txBody>
      </p:sp>
      <p:sp>
        <p:nvSpPr>
          <p:cNvPr id="3" name="Rectangle 2"/>
          <p:cNvSpPr/>
          <p:nvPr/>
        </p:nvSpPr>
        <p:spPr>
          <a:xfrm>
            <a:off x="609600" y="1246415"/>
            <a:ext cx="8077200" cy="369332"/>
          </a:xfrm>
          <a:prstGeom prst="rect">
            <a:avLst/>
          </a:prstGeom>
        </p:spPr>
        <p:txBody>
          <a:bodyPr wrap="square">
            <a:spAutoFit/>
          </a:bodyPr>
          <a:lstStyle/>
          <a:p>
            <a:pPr algn="ctr"/>
            <a:r>
              <a:rPr lang="tr-TR" dirty="0" smtClean="0"/>
              <a:t>Planlanan Atıksu Arıtma Tesisi Alanı </a:t>
            </a:r>
            <a:r>
              <a:rPr lang="en-US" dirty="0" smtClean="0"/>
              <a:t>1,03</a:t>
            </a:r>
            <a:r>
              <a:rPr lang="en-GB" dirty="0" smtClean="0"/>
              <a:t> </a:t>
            </a:r>
            <a:r>
              <a:rPr lang="tr-TR" dirty="0" smtClean="0"/>
              <a:t>ha olacaktır.</a:t>
            </a:r>
            <a:endParaRPr lang="tr-TR" dirty="0"/>
          </a:p>
        </p:txBody>
      </p:sp>
      <p:pic>
        <p:nvPicPr>
          <p:cNvPr id="8" name="Picture 47"/>
          <p:cNvPicPr/>
          <p:nvPr/>
        </p:nvPicPr>
        <p:blipFill>
          <a:blip r:embed="rId3" cstate="print">
            <a:extLst>
              <a:ext uri="{28A0092B-C50C-407E-A947-70E740481C1C}">
                <a14:useLocalDpi xmlns:a14="http://schemas.microsoft.com/office/drawing/2010/main" val="0"/>
              </a:ext>
            </a:extLst>
          </a:blip>
          <a:stretch>
            <a:fillRect/>
          </a:stretch>
        </p:blipFill>
        <p:spPr bwMode="auto">
          <a:xfrm>
            <a:off x="1161415" y="1630140"/>
            <a:ext cx="6973570" cy="4921324"/>
          </a:xfrm>
          <a:prstGeom prst="rect">
            <a:avLst/>
          </a:prstGeom>
          <a:noFill/>
          <a:ln>
            <a:noFill/>
          </a:ln>
        </p:spPr>
      </p:pic>
    </p:spTree>
    <p:extLst>
      <p:ext uri="{BB962C8B-B14F-4D97-AF65-F5344CB8AC3E}">
        <p14:creationId xmlns:p14="http://schemas.microsoft.com/office/powerpoint/2010/main" val="25161798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11819</TotalTime>
  <Words>1325</Words>
  <Application>Microsoft Office PowerPoint</Application>
  <PresentationFormat>Ekran Gösterisi (4:3)</PresentationFormat>
  <Paragraphs>207</Paragraphs>
  <Slides>19</Slides>
  <Notes>18</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19</vt:i4>
      </vt:variant>
    </vt:vector>
  </HeadingPairs>
  <TitlesOfParts>
    <vt:vector size="27" baseType="lpstr">
      <vt:lpstr>Arial Unicode MS</vt:lpstr>
      <vt:lpstr>Arial</vt:lpstr>
      <vt:lpstr>Calibri</vt:lpstr>
      <vt:lpstr>Franklin Gothic Book</vt:lpstr>
      <vt:lpstr>Franklin Gothic Medium</vt:lpstr>
      <vt:lpstr>Wingdings</vt:lpstr>
      <vt:lpstr>Wingdings 2</vt:lpstr>
      <vt:lpstr>Trek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ENCON ÇEVRE DANIŞMANLIK LTD.ŞTİ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MARMARA MOTORWAY PROJECT</dc:title>
  <dc:subject>SCOPING REPORT-SUMMARY OF KEY FINDINGS</dc:subject>
  <dc:creator>ENCON</dc:creator>
  <cp:keywords>ISTANBUL, 28.12.16</cp:keywords>
  <cp:lastModifiedBy>Windows Kullanıcısı</cp:lastModifiedBy>
  <cp:revision>981</cp:revision>
  <dcterms:created xsi:type="dcterms:W3CDTF">2009-04-16T08:05:51Z</dcterms:created>
  <dcterms:modified xsi:type="dcterms:W3CDTF">2020-06-25T05:55:16Z</dcterms:modified>
</cp:coreProperties>
</file>